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96" r:id="rId2"/>
    <p:sldId id="297" r:id="rId3"/>
    <p:sldId id="327" r:id="rId4"/>
    <p:sldId id="322" r:id="rId5"/>
    <p:sldId id="356" r:id="rId6"/>
    <p:sldId id="299" r:id="rId7"/>
    <p:sldId id="349" r:id="rId8"/>
    <p:sldId id="350" r:id="rId9"/>
    <p:sldId id="366" r:id="rId10"/>
    <p:sldId id="328" r:id="rId11"/>
    <p:sldId id="359" r:id="rId12"/>
    <p:sldId id="351" r:id="rId13"/>
    <p:sldId id="365" r:id="rId14"/>
    <p:sldId id="362" r:id="rId15"/>
    <p:sldId id="360" r:id="rId16"/>
    <p:sldId id="361" r:id="rId17"/>
    <p:sldId id="357" r:id="rId18"/>
    <p:sldId id="364" r:id="rId19"/>
    <p:sldId id="367" r:id="rId20"/>
    <p:sldId id="339" r:id="rId21"/>
    <p:sldId id="368" r:id="rId22"/>
    <p:sldId id="319" r:id="rId23"/>
    <p:sldId id="332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76DE1E4-3444-416E-9A6D-7E051FC49D6A}">
          <p14:sldIdLst/>
        </p14:section>
        <p14:section name="未命名的章節" id="{FB1EA8DD-6673-449E-BD0F-8BA0A2CA5CBE}">
          <p14:sldIdLst>
            <p14:sldId id="296"/>
            <p14:sldId id="297"/>
            <p14:sldId id="327"/>
            <p14:sldId id="322"/>
            <p14:sldId id="356"/>
            <p14:sldId id="299"/>
            <p14:sldId id="349"/>
            <p14:sldId id="350"/>
            <p14:sldId id="366"/>
            <p14:sldId id="328"/>
            <p14:sldId id="359"/>
            <p14:sldId id="351"/>
            <p14:sldId id="365"/>
            <p14:sldId id="362"/>
            <p14:sldId id="360"/>
            <p14:sldId id="361"/>
            <p14:sldId id="357"/>
            <p14:sldId id="364"/>
            <p14:sldId id="367"/>
            <p14:sldId id="339"/>
            <p14:sldId id="368"/>
            <p14:sldId id="319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87">
          <p15:clr>
            <a:srgbClr val="A4A3A4"/>
          </p15:clr>
        </p15:guide>
        <p15:guide id="2" pos="2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08962"/>
    <a:srgbClr val="FF0000"/>
    <a:srgbClr val="009644"/>
    <a:srgbClr val="00FF00"/>
    <a:srgbClr val="D9D9D9"/>
    <a:srgbClr val="3366FF"/>
    <a:srgbClr val="6E8F9E"/>
    <a:srgbClr val="99CCFF"/>
    <a:srgbClr val="60C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2" autoAdjust="0"/>
    <p:restoredTop sz="95221" autoAdjust="0"/>
  </p:normalViewPr>
  <p:slideViewPr>
    <p:cSldViewPr snapToGrid="0">
      <p:cViewPr varScale="1">
        <p:scale>
          <a:sx n="95" d="100"/>
          <a:sy n="95" d="100"/>
        </p:scale>
        <p:origin x="84" y="114"/>
      </p:cViewPr>
      <p:guideLst>
        <p:guide orient="horz" pos="1887"/>
        <p:guide pos="2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432"/>
    </p:cViewPr>
  </p:sorterViewPr>
  <p:notesViewPr>
    <p:cSldViewPr snapToGrid="0" showGuides="1">
      <p:cViewPr varScale="1">
        <p:scale>
          <a:sx n="56" d="100"/>
          <a:sy n="56" d="100"/>
        </p:scale>
        <p:origin x="285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sz="1800" dirty="0"/>
              <a:t>改善前後不良率對比</a:t>
            </a:r>
            <a:endParaRPr lang="zh-TW" sz="1800" dirty="0"/>
          </a:p>
        </c:rich>
      </c:tx>
      <c:layout>
        <c:manualLayout>
          <c:xMode val="edge"/>
          <c:yMode val="edge"/>
          <c:x val="0.21279617679798463"/>
          <c:y val="4.7550690158954098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9419433494307323"/>
          <c:y val="0.22523563800670501"/>
          <c:w val="0.76683154643834583"/>
          <c:h val="0.5817407596278915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工作表1!$A$2:$A$3</c:f>
              <c:strCache>
                <c:ptCount val="2"/>
                <c:pt idx="0">
                  <c:v>改善前</c:v>
                </c:pt>
                <c:pt idx="1">
                  <c:v>改善後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0.43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70-4466-835D-1FE07CE3B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891264"/>
        <c:axId val="238967040"/>
      </c:barChart>
      <c:catAx>
        <c:axId val="164891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zh-TW"/>
          </a:p>
        </c:txPr>
        <c:crossAx val="238967040"/>
        <c:crosses val="autoZero"/>
        <c:auto val="1"/>
        <c:lblAlgn val="ctr"/>
        <c:lblOffset val="100"/>
        <c:noMultiLvlLbl val="0"/>
      </c:catAx>
      <c:valAx>
        <c:axId val="23896704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pPr>
            <a:endParaRPr lang="zh-TW"/>
          </a:p>
        </c:txPr>
        <c:crossAx val="164891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Microsoft YaHei" panose="020B0503020204020204" pitchFamily="34" charset="-122"/>
          <a:ea typeface="Microsoft YaHei" panose="020B0503020204020204" pitchFamily="34" charset="-122"/>
        </a:defRPr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EAF8E1-4439-4031-87C9-3C8DB67789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4F8299B-0C6C-458F-82E7-7C37415D2334}">
      <dgm:prSet phldrT="[文字]" custT="1"/>
      <dgm:spPr>
        <a:solidFill>
          <a:srgbClr val="FFCC99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中央集訓</a:t>
          </a:r>
          <a:endParaRPr lang="en-US" altLang="zh-CN" sz="20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TW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2020.07.17-2020.07.29</a:t>
          </a:r>
          <a:endParaRPr lang="zh-TW" altLang="en-US" sz="1400" dirty="0"/>
        </a:p>
      </dgm:t>
    </dgm:pt>
    <dgm:pt modelId="{2E864C27-A9AF-4A3A-B968-BBF32584FBD1}" type="parTrans" cxnId="{59271099-D17E-458B-B246-50CFAD0F46AA}">
      <dgm:prSet/>
      <dgm:spPr/>
      <dgm:t>
        <a:bodyPr/>
        <a:lstStyle/>
        <a:p>
          <a:endParaRPr lang="zh-TW" altLang="en-US"/>
        </a:p>
      </dgm:t>
    </dgm:pt>
    <dgm:pt modelId="{A92D8801-6B59-48A1-96D7-660A76D953DF}" type="sibTrans" cxnId="{59271099-D17E-458B-B246-50CFAD0F46AA}">
      <dgm:prSet/>
      <dgm:spPr>
        <a:solidFill>
          <a:srgbClr val="FFCC99"/>
        </a:solidFill>
      </dgm:spPr>
      <dgm:t>
        <a:bodyPr/>
        <a:lstStyle/>
        <a:p>
          <a:endParaRPr lang="zh-TW" altLang="en-US"/>
        </a:p>
      </dgm:t>
    </dgm:pt>
    <dgm:pt modelId="{EB8699B2-DC53-4072-8164-EE730CFB72E7}">
      <dgm:prSet phldrT="[文字]" custT="1"/>
      <dgm:spPr>
        <a:solidFill>
          <a:srgbClr val="E08962"/>
        </a:solidFill>
      </dgm:spPr>
      <dgm:t>
        <a:bodyPr/>
        <a:lstStyle/>
        <a:p>
          <a:r>
            <a:rPr lang="en-US" altLang="zh-CN" sz="2000" b="1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nsdi</a:t>
          </a:r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製造七處</a:t>
          </a:r>
          <a:endParaRPr lang="en-US" altLang="zh-CN" sz="20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TW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2020.07.30-2020.10.31</a:t>
          </a:r>
          <a:endParaRPr lang="zh-TW" altLang="en-US" sz="14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59E1C4-04F9-4BBC-BE08-1848793E76E8}" type="parTrans" cxnId="{F6438637-39C9-46AC-B927-8DF69051C5F2}">
      <dgm:prSet/>
      <dgm:spPr/>
      <dgm:t>
        <a:bodyPr/>
        <a:lstStyle/>
        <a:p>
          <a:endParaRPr lang="zh-TW" altLang="en-US"/>
        </a:p>
      </dgm:t>
    </dgm:pt>
    <dgm:pt modelId="{AD7851F5-3E41-4BFE-9934-C78AC1590933}" type="sibTrans" cxnId="{F6438637-39C9-46AC-B927-8DF69051C5F2}">
      <dgm:prSet/>
      <dgm:spPr>
        <a:solidFill>
          <a:srgbClr val="E08962"/>
        </a:solidFill>
      </dgm:spPr>
      <dgm:t>
        <a:bodyPr/>
        <a:lstStyle/>
        <a:p>
          <a:endParaRPr lang="zh-TW" altLang="en-US"/>
        </a:p>
      </dgm:t>
    </dgm:pt>
    <dgm:pt modelId="{601B84B4-47CF-4E75-A89E-0916FF06935D}">
      <dgm:prSet phldrT="[文字]" custT="1"/>
      <dgm:spPr>
        <a:solidFill>
          <a:srgbClr val="D6622E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資訊管理處</a:t>
          </a:r>
          <a:r>
            <a: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CEM-SFC</a:t>
          </a:r>
        </a:p>
        <a:p>
          <a:r>
            <a:rPr lang="en-US" altLang="zh-TW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2020.11.02-</a:t>
          </a:r>
          <a:r>
            <a:rPr lang="zh-CN" altLang="en-US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至今</a:t>
          </a:r>
          <a:endParaRPr lang="zh-TW" altLang="en-US" sz="14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9C74E2-6754-497C-BAE5-A9859CEEF1AF}" type="parTrans" cxnId="{AC1FF566-EAD0-4E6A-91F5-022C8C263FB6}">
      <dgm:prSet/>
      <dgm:spPr/>
      <dgm:t>
        <a:bodyPr/>
        <a:lstStyle/>
        <a:p>
          <a:endParaRPr lang="zh-TW" altLang="en-US"/>
        </a:p>
      </dgm:t>
    </dgm:pt>
    <dgm:pt modelId="{9F6C07B0-B0E9-49EE-ACD2-A67C9A093829}" type="sibTrans" cxnId="{AC1FF566-EAD0-4E6A-91F5-022C8C263FB6}">
      <dgm:prSet/>
      <dgm:spPr/>
      <dgm:t>
        <a:bodyPr/>
        <a:lstStyle/>
        <a:p>
          <a:endParaRPr lang="zh-TW" altLang="en-US"/>
        </a:p>
      </dgm:t>
    </dgm:pt>
    <dgm:pt modelId="{EE0613FF-104E-4D5D-A9F7-744034474622}" type="pres">
      <dgm:prSet presAssocID="{0CEAF8E1-4439-4031-87C9-3C8DB6778902}" presName="Name0" presStyleCnt="0">
        <dgm:presLayoutVars>
          <dgm:dir/>
          <dgm:resizeHandles val="exact"/>
        </dgm:presLayoutVars>
      </dgm:prSet>
      <dgm:spPr/>
    </dgm:pt>
    <dgm:pt modelId="{195E1837-D1C7-4E45-B4F8-ED37B957AA19}" type="pres">
      <dgm:prSet presAssocID="{74F8299B-0C6C-458F-82E7-7C37415D2334}" presName="node" presStyleLbl="node1" presStyleIdx="0" presStyleCnt="3" custScaleX="197077" custLinFactNeighborX="31066" custLinFactNeighborY="-103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F3E35D-0F27-4FB2-AB81-66A8895ECDEE}" type="pres">
      <dgm:prSet presAssocID="{A92D8801-6B59-48A1-96D7-660A76D953DF}" presName="sibTrans" presStyleLbl="sibTrans2D1" presStyleIdx="0" presStyleCnt="2" custScaleX="127976" custScaleY="65459"/>
      <dgm:spPr/>
      <dgm:t>
        <a:bodyPr/>
        <a:lstStyle/>
        <a:p>
          <a:endParaRPr lang="zh-TW" altLang="en-US"/>
        </a:p>
      </dgm:t>
    </dgm:pt>
    <dgm:pt modelId="{2D57532E-B645-416F-B4D0-F3D0F79910DD}" type="pres">
      <dgm:prSet presAssocID="{A92D8801-6B59-48A1-96D7-660A76D953DF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4A58C908-52C5-4213-82B3-6C1F22E30813}" type="pres">
      <dgm:prSet presAssocID="{EB8699B2-DC53-4072-8164-EE730CFB72E7}" presName="node" presStyleLbl="node1" presStyleIdx="1" presStyleCnt="3" custScaleX="2031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CB23BC-C24D-4811-8D71-71B2644485DC}" type="pres">
      <dgm:prSet presAssocID="{AD7851F5-3E41-4BFE-9934-C78AC1590933}" presName="sibTrans" presStyleLbl="sibTrans2D1" presStyleIdx="1" presStyleCnt="2" custScaleX="123343" custScaleY="66177"/>
      <dgm:spPr/>
      <dgm:t>
        <a:bodyPr/>
        <a:lstStyle/>
        <a:p>
          <a:endParaRPr lang="zh-TW" altLang="en-US"/>
        </a:p>
      </dgm:t>
    </dgm:pt>
    <dgm:pt modelId="{AF6FE24C-C2E5-4AB4-8489-691F8B11D24B}" type="pres">
      <dgm:prSet presAssocID="{AD7851F5-3E41-4BFE-9934-C78AC1590933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2A6D1976-69C1-4D74-B718-CB097B799D45}" type="pres">
      <dgm:prSet presAssocID="{601B84B4-47CF-4E75-A89E-0916FF06935D}" presName="node" presStyleLbl="node1" presStyleIdx="2" presStyleCnt="3" custScaleX="212809" custLinFactNeighborX="-24372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4C12F18-AA8E-4641-AFD4-A3D66220B392}" type="presOf" srcId="{0CEAF8E1-4439-4031-87C9-3C8DB6778902}" destId="{EE0613FF-104E-4D5D-A9F7-744034474622}" srcOrd="0" destOrd="0" presId="urn:microsoft.com/office/officeart/2005/8/layout/process1"/>
    <dgm:cxn modelId="{31B28A50-3154-4E50-A34E-F3B1574E7BC3}" type="presOf" srcId="{A92D8801-6B59-48A1-96D7-660A76D953DF}" destId="{2D57532E-B645-416F-B4D0-F3D0F79910DD}" srcOrd="1" destOrd="0" presId="urn:microsoft.com/office/officeart/2005/8/layout/process1"/>
    <dgm:cxn modelId="{B303C2C0-5276-4B9D-8B3A-9344D9912E09}" type="presOf" srcId="{74F8299B-0C6C-458F-82E7-7C37415D2334}" destId="{195E1837-D1C7-4E45-B4F8-ED37B957AA19}" srcOrd="0" destOrd="0" presId="urn:microsoft.com/office/officeart/2005/8/layout/process1"/>
    <dgm:cxn modelId="{F6438637-39C9-46AC-B927-8DF69051C5F2}" srcId="{0CEAF8E1-4439-4031-87C9-3C8DB6778902}" destId="{EB8699B2-DC53-4072-8164-EE730CFB72E7}" srcOrd="1" destOrd="0" parTransId="{CA59E1C4-04F9-4BBC-BE08-1848793E76E8}" sibTransId="{AD7851F5-3E41-4BFE-9934-C78AC1590933}"/>
    <dgm:cxn modelId="{6D5FBC19-75AD-42C1-8396-F733CDB42259}" type="presOf" srcId="{A92D8801-6B59-48A1-96D7-660A76D953DF}" destId="{1EF3E35D-0F27-4FB2-AB81-66A8895ECDEE}" srcOrd="0" destOrd="0" presId="urn:microsoft.com/office/officeart/2005/8/layout/process1"/>
    <dgm:cxn modelId="{59271099-D17E-458B-B246-50CFAD0F46AA}" srcId="{0CEAF8E1-4439-4031-87C9-3C8DB6778902}" destId="{74F8299B-0C6C-458F-82E7-7C37415D2334}" srcOrd="0" destOrd="0" parTransId="{2E864C27-A9AF-4A3A-B968-BBF32584FBD1}" sibTransId="{A92D8801-6B59-48A1-96D7-660A76D953DF}"/>
    <dgm:cxn modelId="{AC1FF566-EAD0-4E6A-91F5-022C8C263FB6}" srcId="{0CEAF8E1-4439-4031-87C9-3C8DB6778902}" destId="{601B84B4-47CF-4E75-A89E-0916FF06935D}" srcOrd="2" destOrd="0" parTransId="{089C74E2-6754-497C-BAE5-A9859CEEF1AF}" sibTransId="{9F6C07B0-B0E9-49EE-ACD2-A67C9A093829}"/>
    <dgm:cxn modelId="{77581E36-7F29-493C-9498-B6B05578DBEF}" type="presOf" srcId="{601B84B4-47CF-4E75-A89E-0916FF06935D}" destId="{2A6D1976-69C1-4D74-B718-CB097B799D45}" srcOrd="0" destOrd="0" presId="urn:microsoft.com/office/officeart/2005/8/layout/process1"/>
    <dgm:cxn modelId="{2CF87035-3921-4FDA-8D8F-59C043A32DD7}" type="presOf" srcId="{EB8699B2-DC53-4072-8164-EE730CFB72E7}" destId="{4A58C908-52C5-4213-82B3-6C1F22E30813}" srcOrd="0" destOrd="0" presId="urn:microsoft.com/office/officeart/2005/8/layout/process1"/>
    <dgm:cxn modelId="{7C442002-EBC5-47AF-84D8-2D775CDE2FAF}" type="presOf" srcId="{AD7851F5-3E41-4BFE-9934-C78AC1590933}" destId="{17CB23BC-C24D-4811-8D71-71B2644485DC}" srcOrd="0" destOrd="0" presId="urn:microsoft.com/office/officeart/2005/8/layout/process1"/>
    <dgm:cxn modelId="{48992981-87B4-45BB-9956-336B3AD3899E}" type="presOf" srcId="{AD7851F5-3E41-4BFE-9934-C78AC1590933}" destId="{AF6FE24C-C2E5-4AB4-8489-691F8B11D24B}" srcOrd="1" destOrd="0" presId="urn:microsoft.com/office/officeart/2005/8/layout/process1"/>
    <dgm:cxn modelId="{E37A465A-2A39-4428-96F5-B2499D1D706F}" type="presParOf" srcId="{EE0613FF-104E-4D5D-A9F7-744034474622}" destId="{195E1837-D1C7-4E45-B4F8-ED37B957AA19}" srcOrd="0" destOrd="0" presId="urn:microsoft.com/office/officeart/2005/8/layout/process1"/>
    <dgm:cxn modelId="{B0390310-3EC1-4871-9EB3-69A599F1B893}" type="presParOf" srcId="{EE0613FF-104E-4D5D-A9F7-744034474622}" destId="{1EF3E35D-0F27-4FB2-AB81-66A8895ECDEE}" srcOrd="1" destOrd="0" presId="urn:microsoft.com/office/officeart/2005/8/layout/process1"/>
    <dgm:cxn modelId="{8B5E8F97-B6DE-4CD3-A3BB-8D798FC65936}" type="presParOf" srcId="{1EF3E35D-0F27-4FB2-AB81-66A8895ECDEE}" destId="{2D57532E-B645-416F-B4D0-F3D0F79910DD}" srcOrd="0" destOrd="0" presId="urn:microsoft.com/office/officeart/2005/8/layout/process1"/>
    <dgm:cxn modelId="{DE0B53F9-8497-4D2C-A806-2F06DF8B9E77}" type="presParOf" srcId="{EE0613FF-104E-4D5D-A9F7-744034474622}" destId="{4A58C908-52C5-4213-82B3-6C1F22E30813}" srcOrd="2" destOrd="0" presId="urn:microsoft.com/office/officeart/2005/8/layout/process1"/>
    <dgm:cxn modelId="{F448DFD7-C11C-4D69-939E-37D18064644B}" type="presParOf" srcId="{EE0613FF-104E-4D5D-A9F7-744034474622}" destId="{17CB23BC-C24D-4811-8D71-71B2644485DC}" srcOrd="3" destOrd="0" presId="urn:microsoft.com/office/officeart/2005/8/layout/process1"/>
    <dgm:cxn modelId="{4C8F6380-D21C-484E-AE62-F2FC82F0DE1C}" type="presParOf" srcId="{17CB23BC-C24D-4811-8D71-71B2644485DC}" destId="{AF6FE24C-C2E5-4AB4-8489-691F8B11D24B}" srcOrd="0" destOrd="0" presId="urn:microsoft.com/office/officeart/2005/8/layout/process1"/>
    <dgm:cxn modelId="{E75D91E1-7934-4432-927C-359DCA754AFB}" type="presParOf" srcId="{EE0613FF-104E-4D5D-A9F7-744034474622}" destId="{2A6D1976-69C1-4D74-B718-CB097B799D4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F2F15-9A61-4704-8959-524EFEBAC16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59D2984-97E5-4F21-83BD-BD6DC5A9A5ED}">
      <dgm:prSet phldrT="[文字]" custT="1"/>
      <dgm:spPr/>
      <dgm:t>
        <a:bodyPr/>
        <a:lstStyle/>
        <a:p>
          <a:r>
            <a:rPr lang="en-US" altLang="zh-TW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2020-2021</a:t>
          </a:r>
          <a:endParaRPr lang="zh-TW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5ECC34-CE2B-48FB-B7F8-7CCF4D98D12C}" type="parTrans" cxnId="{7ECC686F-B875-4941-88F5-793A2E67A417}">
      <dgm:prSet/>
      <dgm:spPr/>
      <dgm:t>
        <a:bodyPr/>
        <a:lstStyle/>
        <a:p>
          <a:endParaRPr lang="zh-TW" altLang="en-US"/>
        </a:p>
      </dgm:t>
    </dgm:pt>
    <dgm:pt modelId="{FBEAF7CE-9D84-4179-B4F0-25BFE7B3A277}" type="sibTrans" cxnId="{7ECC686F-B875-4941-88F5-793A2E67A417}">
      <dgm:prSet/>
      <dgm:spPr/>
      <dgm:t>
        <a:bodyPr/>
        <a:lstStyle/>
        <a:p>
          <a:endParaRPr lang="zh-TW" altLang="en-US"/>
        </a:p>
      </dgm:t>
    </dgm:pt>
    <dgm:pt modelId="{81B6606C-D3F4-4A3D-95F0-F17525C01C0F}">
      <dgm:prSet phldrT="[文字]" custT="1"/>
      <dgm:spPr/>
      <dgm:t>
        <a:bodyPr/>
        <a:lstStyle/>
        <a:p>
          <a:r>
            <a:rPr lang="en-US" altLang="zh-TW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2021-2022</a:t>
          </a:r>
          <a:endParaRPr lang="zh-TW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34EB59-8485-4F12-959C-E45D0F6FFB4F}" type="parTrans" cxnId="{96DA4022-7F96-41FA-B7E9-F7D625601FE6}">
      <dgm:prSet/>
      <dgm:spPr/>
      <dgm:t>
        <a:bodyPr/>
        <a:lstStyle/>
        <a:p>
          <a:endParaRPr lang="zh-TW" altLang="en-US"/>
        </a:p>
      </dgm:t>
    </dgm:pt>
    <dgm:pt modelId="{EC0C287C-BCB2-4281-ABE6-2016B8E4F053}" type="sibTrans" cxnId="{96DA4022-7F96-41FA-B7E9-F7D625601FE6}">
      <dgm:prSet/>
      <dgm:spPr/>
      <dgm:t>
        <a:bodyPr/>
        <a:lstStyle/>
        <a:p>
          <a:endParaRPr lang="zh-TW" altLang="en-US"/>
        </a:p>
      </dgm:t>
    </dgm:pt>
    <dgm:pt modelId="{BA593FEC-FAA9-423F-AB19-11A87FCEFF2B}">
      <dgm:prSet phldrT="[文字]" custT="1"/>
      <dgm:spPr/>
      <dgm:t>
        <a:bodyPr/>
        <a:lstStyle/>
        <a:p>
          <a:r>
            <a:rPr lang="en-US" altLang="zh-TW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2022-2023</a:t>
          </a:r>
          <a:endParaRPr lang="zh-TW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BACD5B-32F9-4B86-AD6F-20FBB19B6919}" type="parTrans" cxnId="{1BE4DB05-8AC8-44B9-90CD-8D966D71B026}">
      <dgm:prSet/>
      <dgm:spPr/>
      <dgm:t>
        <a:bodyPr/>
        <a:lstStyle/>
        <a:p>
          <a:endParaRPr lang="zh-TW" altLang="en-US"/>
        </a:p>
      </dgm:t>
    </dgm:pt>
    <dgm:pt modelId="{4CDDBDFD-1F61-454C-8183-A98FE766F747}" type="sibTrans" cxnId="{1BE4DB05-8AC8-44B9-90CD-8D966D71B026}">
      <dgm:prSet/>
      <dgm:spPr/>
      <dgm:t>
        <a:bodyPr/>
        <a:lstStyle/>
        <a:p>
          <a:endParaRPr lang="zh-TW" altLang="en-US"/>
        </a:p>
      </dgm:t>
    </dgm:pt>
    <dgm:pt modelId="{E467FEF3-5C07-4812-AAAF-A596EA4960EA}" type="pres">
      <dgm:prSet presAssocID="{230F2F15-9A61-4704-8959-524EFEBAC164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D5E152-6006-4DCF-903A-AE4AFE21B82B}" type="pres">
      <dgm:prSet presAssocID="{230F2F15-9A61-4704-8959-524EFEBAC164}" presName="arrow" presStyleLbl="bgShp" presStyleIdx="0" presStyleCnt="1" custScaleX="110883" custScaleY="66831" custLinFactNeighborX="-908" custLinFactNeighborY="2412"/>
      <dgm:spPr>
        <a:solidFill>
          <a:schemeClr val="accent2">
            <a:lumMod val="20000"/>
            <a:lumOff val="80000"/>
          </a:schemeClr>
        </a:solidFill>
      </dgm:spPr>
    </dgm:pt>
    <dgm:pt modelId="{216A549A-EA4E-4CC4-AE9F-1D7FA35AAF97}" type="pres">
      <dgm:prSet presAssocID="{230F2F15-9A61-4704-8959-524EFEBAC164}" presName="arrowDiagram3" presStyleCnt="0"/>
      <dgm:spPr/>
    </dgm:pt>
    <dgm:pt modelId="{3F9C54D8-A88D-483C-881A-1140274E3F54}" type="pres">
      <dgm:prSet presAssocID="{F59D2984-97E5-4F21-83BD-BD6DC5A9A5ED}" presName="bullet3a" presStyleLbl="node1" presStyleIdx="0" presStyleCnt="3" custScaleX="105206" custScaleY="112202" custLinFactY="-52715" custLinFactNeighborX="-46704" custLinFactNeighborY="-100000"/>
      <dgm:spPr>
        <a:solidFill>
          <a:srgbClr val="3366FF"/>
        </a:solidFill>
        <a:ln>
          <a:noFill/>
        </a:ln>
      </dgm:spPr>
    </dgm:pt>
    <dgm:pt modelId="{15EB68BC-CF56-4A31-A372-833066235794}" type="pres">
      <dgm:prSet presAssocID="{F59D2984-97E5-4F21-83BD-BD6DC5A9A5ED}" presName="textBox3a" presStyleLbl="revTx" presStyleIdx="0" presStyleCnt="3" custScaleX="94932" custScaleY="39319" custLinFactNeighborX="-32191" custLinFactNeighborY="-2839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F24A8F-6CFF-4732-B7F3-049D34E25203}" type="pres">
      <dgm:prSet presAssocID="{81B6606C-D3F4-4A3D-95F0-F17525C01C0F}" presName="bullet3b" presStyleLbl="node1" presStyleIdx="1" presStyleCnt="3" custLinFactX="67761" custLinFactNeighborX="100000" custLinFactNeighborY="3520"/>
      <dgm:spPr>
        <a:solidFill>
          <a:srgbClr val="3366FF"/>
        </a:solidFill>
        <a:ln>
          <a:noFill/>
        </a:ln>
      </dgm:spPr>
    </dgm:pt>
    <dgm:pt modelId="{BB6B70AD-F0DD-47BE-BE4C-083875C105EB}" type="pres">
      <dgm:prSet presAssocID="{81B6606C-D3F4-4A3D-95F0-F17525C01C0F}" presName="textBox3b" presStyleLbl="revTx" presStyleIdx="1" presStyleCnt="3" custScaleX="121875" custScaleY="18728" custLinFactNeighborX="2016" custLinFactNeighborY="-2560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067D324-BE96-49CD-B4A9-E6F95BDD42BE}" type="pres">
      <dgm:prSet presAssocID="{BA593FEC-FAA9-423F-AB19-11A87FCEFF2B}" presName="bullet3c" presStyleLbl="node1" presStyleIdx="2" presStyleCnt="3" custLinFactX="77304" custLinFactNeighborX="100000" custLinFactNeighborY="83993"/>
      <dgm:spPr>
        <a:solidFill>
          <a:srgbClr val="3366FF"/>
        </a:solidFill>
        <a:ln>
          <a:noFill/>
        </a:ln>
      </dgm:spPr>
    </dgm:pt>
    <dgm:pt modelId="{CEF1C4DA-F780-4A49-9E5F-6706658BEF1E}" type="pres">
      <dgm:prSet presAssocID="{BA593FEC-FAA9-423F-AB19-11A87FCEFF2B}" presName="textBox3c" presStyleLbl="revTx" presStyleIdx="2" presStyleCnt="3" custScaleX="95680" custScaleY="19159" custLinFactNeighborX="-925" custLinFactNeighborY="-1447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CA14CBF-6F6C-4355-8E0E-5ED789B7B50A}" type="presOf" srcId="{230F2F15-9A61-4704-8959-524EFEBAC164}" destId="{E467FEF3-5C07-4812-AAAF-A596EA4960EA}" srcOrd="0" destOrd="0" presId="urn:microsoft.com/office/officeart/2005/8/layout/arrow2"/>
    <dgm:cxn modelId="{6F8F1680-753F-44EA-999E-1A00F792A5D2}" type="presOf" srcId="{81B6606C-D3F4-4A3D-95F0-F17525C01C0F}" destId="{BB6B70AD-F0DD-47BE-BE4C-083875C105EB}" srcOrd="0" destOrd="0" presId="urn:microsoft.com/office/officeart/2005/8/layout/arrow2"/>
    <dgm:cxn modelId="{96DA4022-7F96-41FA-B7E9-F7D625601FE6}" srcId="{230F2F15-9A61-4704-8959-524EFEBAC164}" destId="{81B6606C-D3F4-4A3D-95F0-F17525C01C0F}" srcOrd="1" destOrd="0" parTransId="{C634EB59-8485-4F12-959C-E45D0F6FFB4F}" sibTransId="{EC0C287C-BCB2-4281-ABE6-2016B8E4F053}"/>
    <dgm:cxn modelId="{0650F4A1-B0AF-4266-9F16-79A0A2217552}" type="presOf" srcId="{F59D2984-97E5-4F21-83BD-BD6DC5A9A5ED}" destId="{15EB68BC-CF56-4A31-A372-833066235794}" srcOrd="0" destOrd="0" presId="urn:microsoft.com/office/officeart/2005/8/layout/arrow2"/>
    <dgm:cxn modelId="{1BE4DB05-8AC8-44B9-90CD-8D966D71B026}" srcId="{230F2F15-9A61-4704-8959-524EFEBAC164}" destId="{BA593FEC-FAA9-423F-AB19-11A87FCEFF2B}" srcOrd="2" destOrd="0" parTransId="{6FBACD5B-32F9-4B86-AD6F-20FBB19B6919}" sibTransId="{4CDDBDFD-1F61-454C-8183-A98FE766F747}"/>
    <dgm:cxn modelId="{7ECC686F-B875-4941-88F5-793A2E67A417}" srcId="{230F2F15-9A61-4704-8959-524EFEBAC164}" destId="{F59D2984-97E5-4F21-83BD-BD6DC5A9A5ED}" srcOrd="0" destOrd="0" parTransId="{955ECC34-CE2B-48FB-B7F8-7CCF4D98D12C}" sibTransId="{FBEAF7CE-9D84-4179-B4F0-25BFE7B3A277}"/>
    <dgm:cxn modelId="{4F47113C-1546-491A-A87A-DE72218C7B45}" type="presOf" srcId="{BA593FEC-FAA9-423F-AB19-11A87FCEFF2B}" destId="{CEF1C4DA-F780-4A49-9E5F-6706658BEF1E}" srcOrd="0" destOrd="0" presId="urn:microsoft.com/office/officeart/2005/8/layout/arrow2"/>
    <dgm:cxn modelId="{5ABA3980-9EA3-49B6-806E-CEE88749849B}" type="presParOf" srcId="{E467FEF3-5C07-4812-AAAF-A596EA4960EA}" destId="{ACD5E152-6006-4DCF-903A-AE4AFE21B82B}" srcOrd="0" destOrd="0" presId="urn:microsoft.com/office/officeart/2005/8/layout/arrow2"/>
    <dgm:cxn modelId="{3885C8E0-05E3-434E-95C7-FA85CF792CC4}" type="presParOf" srcId="{E467FEF3-5C07-4812-AAAF-A596EA4960EA}" destId="{216A549A-EA4E-4CC4-AE9F-1D7FA35AAF97}" srcOrd="1" destOrd="0" presId="urn:microsoft.com/office/officeart/2005/8/layout/arrow2"/>
    <dgm:cxn modelId="{DFA5D5AA-7D0F-42E2-BBA1-1141D847D4A4}" type="presParOf" srcId="{216A549A-EA4E-4CC4-AE9F-1D7FA35AAF97}" destId="{3F9C54D8-A88D-483C-881A-1140274E3F54}" srcOrd="0" destOrd="0" presId="urn:microsoft.com/office/officeart/2005/8/layout/arrow2"/>
    <dgm:cxn modelId="{7E8BFF0D-8F92-460A-8B35-8BCB771B5B76}" type="presParOf" srcId="{216A549A-EA4E-4CC4-AE9F-1D7FA35AAF97}" destId="{15EB68BC-CF56-4A31-A372-833066235794}" srcOrd="1" destOrd="0" presId="urn:microsoft.com/office/officeart/2005/8/layout/arrow2"/>
    <dgm:cxn modelId="{5876F8D6-8B81-4100-8B3B-AE7A84FF24D4}" type="presParOf" srcId="{216A549A-EA4E-4CC4-AE9F-1D7FA35AAF97}" destId="{AEF24A8F-6CFF-4732-B7F3-049D34E25203}" srcOrd="2" destOrd="0" presId="urn:microsoft.com/office/officeart/2005/8/layout/arrow2"/>
    <dgm:cxn modelId="{2FCA4E71-AA0E-49F5-BEA8-05CE6E25FDAA}" type="presParOf" srcId="{216A549A-EA4E-4CC4-AE9F-1D7FA35AAF97}" destId="{BB6B70AD-F0DD-47BE-BE4C-083875C105EB}" srcOrd="3" destOrd="0" presId="urn:microsoft.com/office/officeart/2005/8/layout/arrow2"/>
    <dgm:cxn modelId="{78FF839D-5A72-4330-93EB-8F6915212CFF}" type="presParOf" srcId="{216A549A-EA4E-4CC4-AE9F-1D7FA35AAF97}" destId="{E067D324-BE96-49CD-B4A9-E6F95BDD42BE}" srcOrd="4" destOrd="0" presId="urn:microsoft.com/office/officeart/2005/8/layout/arrow2"/>
    <dgm:cxn modelId="{CAECCA4D-C9D5-4EB4-9996-37102D68677F}" type="presParOf" srcId="{216A549A-EA4E-4CC4-AE9F-1D7FA35AAF97}" destId="{CEF1C4DA-F780-4A49-9E5F-6706658BEF1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E1837-D1C7-4E45-B4F8-ED37B957AA19}">
      <dsp:nvSpPr>
        <dsp:cNvPr id="0" name=""/>
        <dsp:cNvSpPr/>
      </dsp:nvSpPr>
      <dsp:spPr>
        <a:xfrm>
          <a:off x="126256" y="0"/>
          <a:ext cx="2466769" cy="1408386"/>
        </a:xfrm>
        <a:prstGeom prst="roundRect">
          <a:avLst>
            <a:gd name="adj" fmla="val 10000"/>
          </a:avLst>
        </a:prstGeom>
        <a:solidFill>
          <a:srgbClr val="FFCC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中央集訓</a:t>
          </a:r>
          <a:endParaRPr lang="en-US" altLang="zh-CN" sz="2000" b="1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2020.07.17-2020.07.29</a:t>
          </a:r>
          <a:endParaRPr lang="zh-TW" altLang="en-US" sz="1400" kern="1200" dirty="0"/>
        </a:p>
      </dsp:txBody>
      <dsp:txXfrm>
        <a:off x="167506" y="41250"/>
        <a:ext cx="2384269" cy="1325886"/>
      </dsp:txXfrm>
    </dsp:sp>
    <dsp:sp modelId="{1EF3E35D-0F27-4FB2-AB81-66A8895ECDEE}">
      <dsp:nvSpPr>
        <dsp:cNvPr id="0" name=""/>
        <dsp:cNvSpPr/>
      </dsp:nvSpPr>
      <dsp:spPr>
        <a:xfrm>
          <a:off x="2659702" y="602595"/>
          <a:ext cx="257156" cy="203195"/>
        </a:xfrm>
        <a:prstGeom prst="rightArrow">
          <a:avLst>
            <a:gd name="adj1" fmla="val 60000"/>
            <a:gd name="adj2" fmla="val 50000"/>
          </a:avLst>
        </a:prstGeom>
        <a:solidFill>
          <a:srgbClr val="FFCC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659702" y="643234"/>
        <a:ext cx="196198" cy="121917"/>
      </dsp:txXfrm>
    </dsp:sp>
    <dsp:sp modelId="{4A58C908-52C5-4213-82B3-6C1F22E30813}">
      <dsp:nvSpPr>
        <dsp:cNvPr id="0" name=""/>
        <dsp:cNvSpPr/>
      </dsp:nvSpPr>
      <dsp:spPr>
        <a:xfrm>
          <a:off x="2972160" y="0"/>
          <a:ext cx="2542158" cy="1408386"/>
        </a:xfrm>
        <a:prstGeom prst="roundRect">
          <a:avLst>
            <a:gd name="adj" fmla="val 10000"/>
          </a:avLst>
        </a:prstGeom>
        <a:solidFill>
          <a:srgbClr val="E0896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nsdi</a:t>
          </a: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製造七處</a:t>
          </a:r>
          <a:endParaRPr lang="en-US" altLang="zh-CN" sz="2000" b="1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2020.07.30-2020.10.31</a:t>
          </a:r>
          <a:endParaRPr lang="zh-TW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13410" y="41250"/>
        <a:ext cx="2459658" cy="1325886"/>
      </dsp:txXfrm>
    </dsp:sp>
    <dsp:sp modelId="{17CB23BC-C24D-4811-8D71-71B2644485DC}">
      <dsp:nvSpPr>
        <dsp:cNvPr id="0" name=""/>
        <dsp:cNvSpPr/>
      </dsp:nvSpPr>
      <dsp:spPr>
        <a:xfrm>
          <a:off x="5589902" y="601480"/>
          <a:ext cx="262625" cy="205424"/>
        </a:xfrm>
        <a:prstGeom prst="rightArrow">
          <a:avLst>
            <a:gd name="adj1" fmla="val 60000"/>
            <a:gd name="adj2" fmla="val 50000"/>
          </a:avLst>
        </a:prstGeom>
        <a:solidFill>
          <a:srgbClr val="E0896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589902" y="642565"/>
        <a:ext cx="200998" cy="123254"/>
      </dsp:txXfrm>
    </dsp:sp>
    <dsp:sp modelId="{2A6D1976-69C1-4D74-B718-CB097B799D45}">
      <dsp:nvSpPr>
        <dsp:cNvPr id="0" name=""/>
        <dsp:cNvSpPr/>
      </dsp:nvSpPr>
      <dsp:spPr>
        <a:xfrm>
          <a:off x="5916059" y="0"/>
          <a:ext cx="2663683" cy="1408386"/>
        </a:xfrm>
        <a:prstGeom prst="roundRect">
          <a:avLst>
            <a:gd name="adj" fmla="val 10000"/>
          </a:avLst>
        </a:prstGeom>
        <a:solidFill>
          <a:srgbClr val="D6622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資訊管理處</a:t>
          </a:r>
          <a:r>
            <a:rPr lang="en-US" altLang="zh-CN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CEM-SFC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2020.11.02-</a:t>
          </a: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至今</a:t>
          </a:r>
          <a:endParaRPr lang="zh-TW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57309" y="41250"/>
        <a:ext cx="2581183" cy="132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5E152-6006-4DCF-903A-AE4AFE21B82B}">
      <dsp:nvSpPr>
        <dsp:cNvPr id="0" name=""/>
        <dsp:cNvSpPr/>
      </dsp:nvSpPr>
      <dsp:spPr>
        <a:xfrm>
          <a:off x="0" y="613194"/>
          <a:ext cx="7210056" cy="271601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C54D8-A88D-483C-881A-1140274E3F54}">
      <dsp:nvSpPr>
        <dsp:cNvPr id="0" name=""/>
        <dsp:cNvSpPr/>
      </dsp:nvSpPr>
      <dsp:spPr>
        <a:xfrm>
          <a:off x="1145259" y="2377651"/>
          <a:ext cx="177863" cy="189691"/>
        </a:xfrm>
        <a:prstGeom prst="ellipse">
          <a:avLst/>
        </a:prstGeom>
        <a:solidFill>
          <a:srgbClr val="3366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B68BC-CF56-4A31-A372-833066235794}">
      <dsp:nvSpPr>
        <dsp:cNvPr id="0" name=""/>
        <dsp:cNvSpPr/>
      </dsp:nvSpPr>
      <dsp:spPr>
        <a:xfrm>
          <a:off x="863828" y="2753542"/>
          <a:ext cx="1438275" cy="46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8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2020-2021</a:t>
          </a:r>
          <a:endParaRPr lang="zh-TW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3828" y="2753542"/>
        <a:ext cx="1438275" cy="461800"/>
      </dsp:txXfrm>
    </dsp:sp>
    <dsp:sp modelId="{AEF24A8F-6CFF-4732-B7F3-049D34E25203}">
      <dsp:nvSpPr>
        <dsp:cNvPr id="0" name=""/>
        <dsp:cNvSpPr/>
      </dsp:nvSpPr>
      <dsp:spPr>
        <a:xfrm>
          <a:off x="3233618" y="1552312"/>
          <a:ext cx="305612" cy="305612"/>
        </a:xfrm>
        <a:prstGeom prst="ellipse">
          <a:avLst/>
        </a:prstGeom>
        <a:solidFill>
          <a:srgbClr val="3366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B70AD-F0DD-47BE-BE4C-083875C105EB}">
      <dsp:nvSpPr>
        <dsp:cNvPr id="0" name=""/>
        <dsp:cNvSpPr/>
      </dsp:nvSpPr>
      <dsp:spPr>
        <a:xfrm>
          <a:off x="2734499" y="2026735"/>
          <a:ext cx="1901952" cy="414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38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2021-2022</a:t>
          </a:r>
          <a:endParaRPr lang="zh-TW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34499" y="2026735"/>
        <a:ext cx="1901952" cy="414041"/>
      </dsp:txXfrm>
    </dsp:sp>
    <dsp:sp modelId="{E067D324-BE96-49CD-B4A9-E6F95BDD42BE}">
      <dsp:nvSpPr>
        <dsp:cNvPr id="0" name=""/>
        <dsp:cNvSpPr/>
      </dsp:nvSpPr>
      <dsp:spPr>
        <a:xfrm>
          <a:off x="5264967" y="1224370"/>
          <a:ext cx="422656" cy="422656"/>
        </a:xfrm>
        <a:prstGeom prst="ellipse">
          <a:avLst/>
        </a:prstGeom>
        <a:solidFill>
          <a:srgbClr val="3366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1C4DA-F780-4A49-9E5F-6706658BEF1E}">
      <dsp:nvSpPr>
        <dsp:cNvPr id="0" name=""/>
        <dsp:cNvSpPr/>
      </dsp:nvSpPr>
      <dsp:spPr>
        <a:xfrm>
          <a:off x="4746183" y="1813607"/>
          <a:ext cx="1493159" cy="541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957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2022-2023</a:t>
          </a:r>
          <a:endParaRPr lang="zh-TW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46183" y="1813607"/>
        <a:ext cx="1493159" cy="5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E2057-0419-4B47-B0C7-12A155F29A03}" type="datetimeFigureOut">
              <a:rPr lang="zh-TW" altLang="en-US" smtClean="0"/>
              <a:t>2020/12/30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D11E-A8B1-4437-88A2-8FF1DB9071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7975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FB5C4-A5E2-42BB-B65A-02CB409EB468}" type="datetimeFigureOut">
              <a:rPr lang="zh-TW" altLang="en-US" smtClean="0"/>
              <a:t>2020/12/30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F6899-19E2-48E7-8BE6-B430CD82BC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7148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824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249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723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2293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9031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0190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2903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175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03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82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59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97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91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825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452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73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120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202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‹#›</a:t>
            </a:fld>
            <a:r>
              <a:rPr lang="en-US" altLang="zh-TW" dirty="0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77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6" descr="圖片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圖片 5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85938"/>
            <a:ext cx="707231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59508" y="480478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F8700D90-E268-4470-9035-BFDC22D51E95}" type="slidenum">
              <a:rPr lang="zh-TW" altLang="en-US" smtClean="0"/>
              <a:pPr/>
              <a:t>‹#›</a:t>
            </a:fld>
            <a:r>
              <a:rPr lang="en-US" altLang="zh-TW" dirty="0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17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新細明體" pitchFamily="18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PMingLiU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PMingLiU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PMingLiU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新細明體" pitchFamily="18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新細明體" pitchFamily="18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新細明體" pitchFamily="18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6.wdp"/><Relationship Id="rId1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9.wdp"/><Relationship Id="rId3" Type="http://schemas.openxmlformats.org/officeDocument/2006/relationships/image" Target="../media/image35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jpe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85813" y="404813"/>
            <a:ext cx="7656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2021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菁幹班（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屆）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725072" y="2584195"/>
            <a:ext cx="4157510" cy="201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部 門</a:t>
            </a:r>
            <a:r>
              <a:rPr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:  CEM-SFC</a:t>
            </a:r>
            <a:r>
              <a:rPr lang="zh-TW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四</a:t>
            </a:r>
            <a:r>
              <a:rPr lang="zh-TW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課一</a:t>
            </a:r>
            <a:r>
              <a:rPr lang="zh-TW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組</a:t>
            </a:r>
            <a:endParaRPr lang="en-US" altLang="zh-CN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sym typeface="Arial" pitchFamily="34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廠 區</a:t>
            </a:r>
            <a:r>
              <a:rPr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:  </a:t>
            </a:r>
            <a:r>
              <a:rPr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龍華廠區</a:t>
            </a:r>
            <a:endParaRPr lang="en-US" altLang="zh-CN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sym typeface="Arial" pitchFamily="34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報 </a:t>
            </a:r>
            <a:r>
              <a:rPr lang="zh-TW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告 人</a:t>
            </a:r>
            <a:r>
              <a:rPr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:  </a:t>
            </a:r>
            <a:r>
              <a:rPr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黃薈霖</a:t>
            </a:r>
            <a:endParaRPr lang="en-US" altLang="zh-CN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sym typeface="Arial" pitchFamily="34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報告</a:t>
            </a:r>
            <a:r>
              <a:rPr lang="zh-TW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日期</a:t>
            </a:r>
            <a:r>
              <a:rPr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: </a:t>
            </a:r>
            <a:fld id="{81E61336-488E-4519-8B5D-B7DE7B65A793}" type="datetime2">
              <a:rPr lang="zh-TW" altLang="en-US" sz="2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2020年12月30日</a:t>
            </a:fld>
            <a:endParaRPr lang="zh-CN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sym typeface="Arial" pitchFamily="34" charset="0"/>
            </a:endParaRP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2927378" y="1435643"/>
            <a:ext cx="33554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評審報告</a:t>
            </a:r>
            <a:endParaRPr lang="zh-TW" altLang="zh-TW" sz="5400" dirty="0" smtClean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13">
        <p:fade/>
      </p:transition>
    </mc:Choice>
    <mc:Fallback xmlns="">
      <p:transition spd="med" advTm="125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42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1" y="1526928"/>
            <a:ext cx="4206308" cy="210052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3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0988" y="729018"/>
            <a:ext cx="1419993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產線實習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 8"/>
          <p:cNvSpPr/>
          <p:nvPr/>
        </p:nvSpPr>
        <p:spPr>
          <a:xfrm>
            <a:off x="321276" y="1192678"/>
            <a:ext cx="1271550" cy="433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4"/>
          <a:srcRect t="2699" r="3785"/>
          <a:stretch/>
        </p:blipFill>
        <p:spPr>
          <a:xfrm>
            <a:off x="903010" y="1457793"/>
            <a:ext cx="4535713" cy="19712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0" name="＞形箭號 49"/>
          <p:cNvSpPr/>
          <p:nvPr/>
        </p:nvSpPr>
        <p:spPr bwMode="auto">
          <a:xfrm>
            <a:off x="6464188" y="980802"/>
            <a:ext cx="1562212" cy="558800"/>
          </a:xfrm>
          <a:prstGeom prst="chevron">
            <a:avLst>
              <a:gd name="adj" fmla="val 0"/>
            </a:avLst>
          </a:prstGeom>
          <a:solidFill>
            <a:srgbClr val="E0896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改善製程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＞形箭號 50"/>
          <p:cNvSpPr/>
          <p:nvPr/>
        </p:nvSpPr>
        <p:spPr bwMode="auto">
          <a:xfrm>
            <a:off x="6487886" y="1955494"/>
            <a:ext cx="1548674" cy="558800"/>
          </a:xfrm>
          <a:prstGeom prst="chevron">
            <a:avLst>
              <a:gd name="adj" fmla="val 0"/>
            </a:avLst>
          </a:prstGeom>
          <a:solidFill>
            <a:srgbClr val="E0896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改良治具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＞形箭號 51"/>
          <p:cNvSpPr/>
          <p:nvPr/>
        </p:nvSpPr>
        <p:spPr bwMode="auto">
          <a:xfrm>
            <a:off x="6304754" y="2902717"/>
            <a:ext cx="2036606" cy="558800"/>
          </a:xfrm>
          <a:prstGeom prst="chevron">
            <a:avLst>
              <a:gd name="adj" fmla="val 0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解決不良問題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3" name="直線單箭頭接點 52"/>
          <p:cNvCxnSpPr/>
          <p:nvPr/>
        </p:nvCxnSpPr>
        <p:spPr bwMode="auto">
          <a:xfrm>
            <a:off x="1247184" y="4449557"/>
            <a:ext cx="208742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直線單箭頭接點 53"/>
          <p:cNvCxnSpPr/>
          <p:nvPr/>
        </p:nvCxnSpPr>
        <p:spPr bwMode="auto">
          <a:xfrm flipV="1">
            <a:off x="2451051" y="4449557"/>
            <a:ext cx="160642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直線單箭頭接點 54"/>
          <p:cNvCxnSpPr/>
          <p:nvPr/>
        </p:nvCxnSpPr>
        <p:spPr bwMode="auto">
          <a:xfrm>
            <a:off x="3606818" y="4449557"/>
            <a:ext cx="1591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直線單箭頭接點 55"/>
          <p:cNvCxnSpPr/>
          <p:nvPr/>
        </p:nvCxnSpPr>
        <p:spPr bwMode="auto">
          <a:xfrm>
            <a:off x="6149941" y="4449557"/>
            <a:ext cx="1799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直線單箭頭接點 56"/>
          <p:cNvCxnSpPr>
            <a:stCxn id="62" idx="3"/>
            <a:endCxn id="61" idx="1"/>
          </p:cNvCxnSpPr>
          <p:nvPr/>
        </p:nvCxnSpPr>
        <p:spPr bwMode="auto">
          <a:xfrm>
            <a:off x="7534683" y="4467432"/>
            <a:ext cx="150100" cy="41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直線單箭頭接點 57"/>
          <p:cNvCxnSpPr/>
          <p:nvPr/>
        </p:nvCxnSpPr>
        <p:spPr bwMode="auto">
          <a:xfrm flipV="1">
            <a:off x="4962979" y="4466781"/>
            <a:ext cx="179962" cy="6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240184" y="4263984"/>
            <a:ext cx="1007000" cy="4068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印刷機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7684783" y="4268137"/>
            <a:ext cx="1235697" cy="406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後段製程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329903" y="4263983"/>
            <a:ext cx="1204780" cy="406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二次過爐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42941" y="4263983"/>
            <a:ext cx="1007000" cy="406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手插件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611693" y="4263983"/>
            <a:ext cx="1007000" cy="406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回焊爐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1455926" y="4263985"/>
            <a:ext cx="1007000" cy="4068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貼片機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754103" y="4263983"/>
            <a:ext cx="1263232" cy="406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手刷錫膏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乘號 66"/>
          <p:cNvSpPr/>
          <p:nvPr/>
        </p:nvSpPr>
        <p:spPr bwMode="auto">
          <a:xfrm>
            <a:off x="3729424" y="3935261"/>
            <a:ext cx="1252982" cy="1051978"/>
          </a:xfrm>
          <a:prstGeom prst="mathMultiply">
            <a:avLst/>
          </a:prstGeom>
          <a:solidFill>
            <a:srgbClr val="FF000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68" name="乘號 67"/>
          <p:cNvSpPr/>
          <p:nvPr/>
        </p:nvSpPr>
        <p:spPr bwMode="auto">
          <a:xfrm>
            <a:off x="5033699" y="3933286"/>
            <a:ext cx="1252982" cy="1051978"/>
          </a:xfrm>
          <a:prstGeom prst="mathMultiply">
            <a:avLst/>
          </a:prstGeom>
          <a:solidFill>
            <a:srgbClr val="FF000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69" name="乘號 68"/>
          <p:cNvSpPr/>
          <p:nvPr/>
        </p:nvSpPr>
        <p:spPr bwMode="auto">
          <a:xfrm>
            <a:off x="6305802" y="3935443"/>
            <a:ext cx="1252982" cy="1051978"/>
          </a:xfrm>
          <a:prstGeom prst="mathMultiply">
            <a:avLst/>
          </a:prstGeom>
          <a:solidFill>
            <a:srgbClr val="FF000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7" name="向下箭號 6"/>
          <p:cNvSpPr/>
          <p:nvPr/>
        </p:nvSpPr>
        <p:spPr bwMode="auto">
          <a:xfrm>
            <a:off x="7132320" y="1595120"/>
            <a:ext cx="264160" cy="335280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70" name="向下箭號 69"/>
          <p:cNvSpPr/>
          <p:nvPr/>
        </p:nvSpPr>
        <p:spPr bwMode="auto">
          <a:xfrm>
            <a:off x="7152640" y="2540000"/>
            <a:ext cx="264160" cy="335280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10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8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9"/>
    </mc:Choice>
    <mc:Fallback xmlns="">
      <p:transition spd="slow" advTm="1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72151" y="20155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2709435440"/>
              </p:ext>
            </p:extLst>
          </p:nvPr>
        </p:nvGraphicFramePr>
        <p:xfrm>
          <a:off x="430053" y="1563401"/>
          <a:ext cx="3584430" cy="2670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弧形箭號 (下彎) 14"/>
          <p:cNvSpPr/>
          <p:nvPr/>
        </p:nvSpPr>
        <p:spPr bwMode="auto">
          <a:xfrm rot="1494999">
            <a:off x="1779238" y="2187459"/>
            <a:ext cx="1670744" cy="485745"/>
          </a:xfrm>
          <a:prstGeom prst="curvedDownArrow">
            <a:avLst>
              <a:gd name="adj1" fmla="val 26630"/>
              <a:gd name="adj2" fmla="val 50000"/>
              <a:gd name="adj3" fmla="val 25000"/>
            </a:avLst>
          </a:prstGeom>
          <a:solidFill>
            <a:srgbClr val="249406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cxnSp>
        <p:nvCxnSpPr>
          <p:cNvPr id="16" name="直線接點 15"/>
          <p:cNvCxnSpPr/>
          <p:nvPr/>
        </p:nvCxnSpPr>
        <p:spPr bwMode="auto">
          <a:xfrm>
            <a:off x="2910808" y="3712599"/>
            <a:ext cx="54292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字方塊 16"/>
          <p:cNvSpPr txBox="1"/>
          <p:nvPr/>
        </p:nvSpPr>
        <p:spPr>
          <a:xfrm>
            <a:off x="1530544" y="2408725"/>
            <a:ext cx="683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43%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74014" y="3400376"/>
            <a:ext cx="51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548189" y="1505650"/>
            <a:ext cx="4202521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每年</a:t>
            </a:r>
            <a:r>
              <a:rPr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節約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170.78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萬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RMB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！！</a:t>
            </a:r>
            <a:endParaRPr lang="en-US" altLang="zh-CN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291809" y="2230534"/>
            <a:ext cx="4722733" cy="1398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節能減排：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減少設備能源消耗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降本減存：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節約人力成本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改善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呆滯</a:t>
            </a:r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庫存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經驗</a:t>
            </a:r>
            <a:r>
              <a:rPr lang="zh-TW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累積：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累計工藝改善</a:t>
            </a:r>
            <a:r>
              <a:rPr lang="zh-TW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經驗</a:t>
            </a:r>
            <a:endParaRPr lang="en-US" altLang="zh-CN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632289" y="4044880"/>
            <a:ext cx="306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精簡思維  </a:t>
            </a:r>
            <a:r>
              <a:rPr lang="en-US" altLang="zh-CN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en-US" altLang="zh-CN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開發工作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80988" y="729018"/>
            <a:ext cx="2098418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提案效益分析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Line 8"/>
          <p:cNvSpPr/>
          <p:nvPr/>
        </p:nvSpPr>
        <p:spPr>
          <a:xfrm>
            <a:off x="321275" y="1192679"/>
            <a:ext cx="1920479" cy="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11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1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9"/>
    </mc:Choice>
    <mc:Fallback xmlns="">
      <p:transition spd="slow" advTm="1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071562" y="1685925"/>
            <a:ext cx="2171702" cy="44291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 Black" pitchFamily="34" charset="0"/>
                <a:ea typeface="華康粗黑體" pitchFamily="1" charset="-120"/>
              </a:rPr>
              <a:t>F</a:t>
            </a:r>
            <a:r>
              <a:rPr kumimoji="0" lang="en-US" altLang="zh-CN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 Black" pitchFamily="34" charset="0"/>
                <a:ea typeface="華康粗黑體" pitchFamily="1" charset="-120"/>
              </a:rPr>
              <a:t>ii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 Black" pitchFamily="34" charset="0"/>
                <a:ea typeface="華康粗黑體" pitchFamily="1" charset="-120"/>
              </a:rPr>
              <a:t>-</a:t>
            </a:r>
            <a:r>
              <a:rPr kumimoji="0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 Black" pitchFamily="34" charset="0"/>
                <a:ea typeface="華康粗黑體" pitchFamily="1" charset="-120"/>
              </a:rPr>
              <a:t>CNSBG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67425" y="1652587"/>
            <a:ext cx="2214563" cy="48577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 Black" pitchFamily="34" charset="0"/>
                <a:ea typeface="華康粗黑體" pitchFamily="1" charset="-120"/>
              </a:rPr>
              <a:t>FOXCONN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46" name="向右箭號 45"/>
          <p:cNvSpPr/>
          <p:nvPr/>
        </p:nvSpPr>
        <p:spPr bwMode="auto">
          <a:xfrm>
            <a:off x="4114799" y="1643062"/>
            <a:ext cx="1114425" cy="528638"/>
          </a:xfrm>
          <a:prstGeom prst="right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557339" y="2471738"/>
            <a:ext cx="1200150" cy="4572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latin typeface="Arial Black" pitchFamily="34" charset="0"/>
                <a:ea typeface="華康粗黑體" pitchFamily="1" charset="-120"/>
              </a:rPr>
              <a:t>複賽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1552579" y="3214687"/>
            <a:ext cx="1204910" cy="481013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Arial Black" pitchFamily="34" charset="0"/>
                <a:ea typeface="華康粗黑體" pitchFamily="1" charset="-120"/>
              </a:rPr>
              <a:t>決賽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790578" y="4033838"/>
            <a:ext cx="2724148" cy="4572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Arial Black" pitchFamily="34" charset="0"/>
                <a:ea typeface="華康粗黑體" pitchFamily="1" charset="-120"/>
              </a:rPr>
              <a:t>CN</a:t>
            </a:r>
            <a:r>
              <a:rPr lang="zh-CN" altLang="en-US" sz="2400" b="1" dirty="0" smtClean="0">
                <a:latin typeface="Arial Black" pitchFamily="34" charset="0"/>
                <a:ea typeface="華康粗黑體" pitchFamily="1" charset="-120"/>
              </a:rPr>
              <a:t>所有廠區連線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cxnSp>
        <p:nvCxnSpPr>
          <p:cNvPr id="51" name="直線單箭頭接點 50"/>
          <p:cNvCxnSpPr>
            <a:stCxn id="4" idx="2"/>
            <a:endCxn id="47" idx="0"/>
          </p:cNvCxnSpPr>
          <p:nvPr/>
        </p:nvCxnSpPr>
        <p:spPr bwMode="auto">
          <a:xfrm>
            <a:off x="2157413" y="2128838"/>
            <a:ext cx="1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線單箭頭接點 53"/>
          <p:cNvCxnSpPr>
            <a:stCxn id="47" idx="2"/>
            <a:endCxn id="48" idx="0"/>
          </p:cNvCxnSpPr>
          <p:nvPr/>
        </p:nvCxnSpPr>
        <p:spPr bwMode="auto">
          <a:xfrm flipH="1">
            <a:off x="2155034" y="2928938"/>
            <a:ext cx="2380" cy="285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線單箭頭接點 55"/>
          <p:cNvCxnSpPr>
            <a:stCxn id="48" idx="2"/>
            <a:endCxn id="49" idx="0"/>
          </p:cNvCxnSpPr>
          <p:nvPr/>
        </p:nvCxnSpPr>
        <p:spPr bwMode="auto">
          <a:xfrm flipH="1">
            <a:off x="2152652" y="3695700"/>
            <a:ext cx="2382" cy="338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6581776" y="2566987"/>
            <a:ext cx="1200150" cy="4572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latin typeface="Arial Black" pitchFamily="34" charset="0"/>
                <a:ea typeface="華康粗黑體" pitchFamily="1" charset="-120"/>
              </a:rPr>
              <a:t>複賽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cxnSp>
        <p:nvCxnSpPr>
          <p:cNvPr id="62" name="直線單箭頭接點 61"/>
          <p:cNvCxnSpPr>
            <a:stCxn id="39" idx="2"/>
            <a:endCxn id="60" idx="0"/>
          </p:cNvCxnSpPr>
          <p:nvPr/>
        </p:nvCxnSpPr>
        <p:spPr bwMode="auto">
          <a:xfrm>
            <a:off x="7174707" y="2138362"/>
            <a:ext cx="7144" cy="428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矩形 65"/>
          <p:cNvSpPr/>
          <p:nvPr/>
        </p:nvSpPr>
        <p:spPr bwMode="auto">
          <a:xfrm>
            <a:off x="6591301" y="3419474"/>
            <a:ext cx="1200150" cy="4572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rgbClr val="FF0000"/>
                </a:solidFill>
                <a:latin typeface="Arial Black" pitchFamily="34" charset="0"/>
                <a:ea typeface="華康粗黑體" pitchFamily="1" charset="-120"/>
              </a:rPr>
              <a:t>決賽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cxnSp>
        <p:nvCxnSpPr>
          <p:cNvPr id="68" name="直線單箭頭接點 67"/>
          <p:cNvCxnSpPr>
            <a:stCxn id="60" idx="2"/>
            <a:endCxn id="66" idx="0"/>
          </p:cNvCxnSpPr>
          <p:nvPr/>
        </p:nvCxnSpPr>
        <p:spPr bwMode="auto">
          <a:xfrm>
            <a:off x="7181851" y="3024187"/>
            <a:ext cx="9525" cy="395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30" y="803871"/>
            <a:ext cx="5712848" cy="3890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" name="文字方塊 19"/>
          <p:cNvSpPr txBox="1"/>
          <p:nvPr/>
        </p:nvSpPr>
        <p:spPr>
          <a:xfrm>
            <a:off x="280988" y="729018"/>
            <a:ext cx="2216406" cy="769437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提案價值</a:t>
            </a:r>
            <a:endParaRPr lang="zh-CN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indent="-342900" latinLnBrk="1"/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Line 8"/>
          <p:cNvSpPr/>
          <p:nvPr/>
        </p:nvSpPr>
        <p:spPr>
          <a:xfrm flipV="1">
            <a:off x="321275" y="1189703"/>
            <a:ext cx="1360041" cy="2976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12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31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9814">
        <p14:pan dir="u"/>
      </p:transition>
    </mc:Choice>
    <mc:Fallback xmlns="">
      <p:transition spd="slow" advTm="19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7" grpId="0" animBg="1"/>
      <p:bldP spid="48" grpId="0" animBg="1"/>
      <p:bldP spid="49" grpId="0" animBg="1"/>
      <p:bldP spid="60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80988" y="729018"/>
            <a:ext cx="1587141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部門實習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Line 8"/>
          <p:cNvSpPr/>
          <p:nvPr/>
        </p:nvSpPr>
        <p:spPr>
          <a:xfrm>
            <a:off x="321276" y="1192678"/>
            <a:ext cx="1316138" cy="4487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00480"/>
            <a:ext cx="4892643" cy="2686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5" y="1311345"/>
            <a:ext cx="4879989" cy="2686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" y="1316986"/>
            <a:ext cx="4878892" cy="2688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3" y="1330045"/>
            <a:ext cx="4877933" cy="2686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9" y="1333635"/>
            <a:ext cx="4884153" cy="270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矩形 37"/>
          <p:cNvSpPr/>
          <p:nvPr/>
        </p:nvSpPr>
        <p:spPr>
          <a:xfrm>
            <a:off x="6100120" y="3150217"/>
            <a:ext cx="2447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latinLnBrk="1"/>
            <a:r>
              <a:rPr lang="zh-CN" altLang="en-US" sz="20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智能製造看板項目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95550" y="1698505"/>
            <a:ext cx="2936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latinLnBrk="1"/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AGBU 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Cloud MES</a:t>
            </a:r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系統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09102" y="2422127"/>
            <a:ext cx="1378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SMC</a:t>
            </a:r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系統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13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070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97923" y="2795125"/>
            <a:ext cx="346044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kern="0" dirty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開發環境：</a:t>
            </a:r>
            <a:r>
              <a:rPr lang="en-US" altLang="zh-TW" sz="1600" b="1" kern="0" dirty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1600" b="1" kern="0" dirty="0" smtClean="0">
              <a:solidFill>
                <a:srgbClr val="3366FF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kern="0" dirty="0" smtClean="0">
                <a:latin typeface="微軟正黑體" pitchFamily="34" charset="-120"/>
                <a:ea typeface="微軟正黑體" pitchFamily="34" charset="-120"/>
              </a:rPr>
              <a:t>      工具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600" kern="0" dirty="0" err="1" smtClean="0">
                <a:latin typeface="微軟正黑體" pitchFamily="34" charset="-120"/>
                <a:ea typeface="微軟正黑體" pitchFamily="34" charset="-120"/>
              </a:rPr>
              <a:t>vsCode</a:t>
            </a:r>
            <a:endParaRPr lang="en-US" altLang="zh-CN" sz="1600" kern="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      語言</a:t>
            </a:r>
            <a:r>
              <a:rPr lang="zh-CN" altLang="en-US" kern="0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400" kern="0" dirty="0">
                <a:latin typeface="微軟正黑體" pitchFamily="34" charset="-120"/>
                <a:ea typeface="微軟正黑體" pitchFamily="34" charset="-120"/>
              </a:rPr>
              <a:t>HTML, CSS</a:t>
            </a:r>
            <a:r>
              <a:rPr lang="en-US" altLang="zh-CN" kern="0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CN" sz="1400" kern="0" dirty="0" smtClean="0">
                <a:latin typeface="微軟正黑體" pitchFamily="34" charset="-120"/>
                <a:ea typeface="微軟正黑體" pitchFamily="34" charset="-120"/>
              </a:rPr>
              <a:t>JavaScript, </a:t>
            </a:r>
          </a:p>
          <a:p>
            <a:pPr>
              <a:lnSpc>
                <a:spcPct val="150000"/>
              </a:lnSpc>
            </a:pPr>
            <a:r>
              <a:rPr lang="en-US" altLang="zh-CN" sz="1400" kern="0" dirty="0" smtClean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框架：</a:t>
            </a:r>
            <a:r>
              <a:rPr lang="en-US" altLang="zh-CN" sz="1600" kern="0" dirty="0" err="1" smtClean="0"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en-US" altLang="zh-CN" sz="1600" kern="0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CN" sz="1600" kern="0" dirty="0" err="1" smtClean="0">
                <a:latin typeface="微軟正黑體" pitchFamily="34" charset="-120"/>
                <a:ea typeface="微軟正黑體" pitchFamily="34" charset="-120"/>
              </a:rPr>
              <a:t>iview</a:t>
            </a:r>
            <a:r>
              <a:rPr lang="en-US" altLang="zh-CN" sz="1600" kern="0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CN" sz="1600" kern="0" dirty="0" err="1" smtClean="0">
                <a:latin typeface="微軟正黑體" pitchFamily="34" charset="-120"/>
                <a:ea typeface="微軟正黑體" pitchFamily="34" charset="-120"/>
              </a:rPr>
              <a:t>echarts</a:t>
            </a:r>
            <a:endParaRPr lang="en-US" altLang="zh-CN" sz="1600" b="1" kern="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4843" y="4398764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1600" b="1" kern="0" dirty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狀態</a:t>
            </a:r>
            <a:r>
              <a:rPr lang="zh-CN" altLang="en-US" sz="1600" b="1" kern="0" dirty="0" smtClean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開發中</a:t>
            </a:r>
            <a:endParaRPr lang="en-US" altLang="zh-CN" sz="1600" kern="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13770" y="967704"/>
            <a:ext cx="3820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kern="0" dirty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需求背景</a:t>
            </a:r>
            <a:r>
              <a:rPr lang="zh-CN" altLang="en-US" sz="1600" b="1" kern="0" dirty="0" smtClean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CN" sz="1600" b="1" kern="0" dirty="0" smtClean="0">
              <a:solidFill>
                <a:srgbClr val="3366FF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kern="0" dirty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600" b="1" kern="0" dirty="0" smtClean="0">
                <a:solidFill>
                  <a:srgbClr val="3366FF"/>
                </a:solidFill>
                <a:latin typeface="微軟正黑體" pitchFamily="34" charset="-120"/>
                <a:ea typeface="微軟正黑體" pitchFamily="34" charset="-120"/>
              </a:rPr>
              <a:t>           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用於</a:t>
            </a:r>
            <a:r>
              <a:rPr lang="zh-CN" altLang="en-US" sz="1600" kern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生產型企業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，是實現現代企業生產管理的重要組成部份。</a:t>
            </a:r>
            <a:r>
              <a:rPr lang="zh-CN" altLang="en-US" sz="1600" kern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實時高效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監控車間的狀態，對於生產全局狀態有著最</a:t>
            </a:r>
            <a:r>
              <a:rPr lang="zh-CN" altLang="en-US" sz="1600" kern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直觀的展示</a:t>
            </a:r>
            <a:r>
              <a:rPr lang="zh-CN" altLang="en-US" sz="1600" kern="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CN" sz="1600" kern="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80988" y="729018"/>
            <a:ext cx="5008767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專案一 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智能製造可視化看板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Line 8"/>
          <p:cNvSpPr/>
          <p:nvPr/>
        </p:nvSpPr>
        <p:spPr>
          <a:xfrm>
            <a:off x="321276" y="1192678"/>
            <a:ext cx="4201563" cy="6857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1" y="1521369"/>
            <a:ext cx="4897145" cy="25080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4" y="1534651"/>
            <a:ext cx="4921473" cy="2494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" y="1550166"/>
            <a:ext cx="4935381" cy="25181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14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95" b="89474" l="476" r="100000"/>
                    </a14:imgEffect>
                  </a14:imgLayer>
                </a14:imgProps>
              </a:ext>
            </a:extLst>
          </a:blip>
          <a:srcRect t="1" r="77032" b="5354"/>
          <a:stretch/>
        </p:blipFill>
        <p:spPr>
          <a:xfrm>
            <a:off x="6796716" y="3178014"/>
            <a:ext cx="616805" cy="45992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5507" l="0" r="30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428" b="4520"/>
          <a:stretch/>
        </p:blipFill>
        <p:spPr bwMode="auto">
          <a:xfrm>
            <a:off x="8013289" y="3674585"/>
            <a:ext cx="314632" cy="37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99" b="88406" l="966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70" b="14814"/>
          <a:stretch/>
        </p:blipFill>
        <p:spPr bwMode="auto">
          <a:xfrm>
            <a:off x="8748292" y="3657600"/>
            <a:ext cx="395708" cy="3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8406" l="32850" r="768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2" r="30030" b="11382"/>
          <a:stretch/>
        </p:blipFill>
        <p:spPr bwMode="auto">
          <a:xfrm>
            <a:off x="8327922" y="3649472"/>
            <a:ext cx="500347" cy="39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" b="26549"/>
          <a:stretch/>
        </p:blipFill>
        <p:spPr bwMode="auto">
          <a:xfrm>
            <a:off x="7750997" y="4045998"/>
            <a:ext cx="331120" cy="33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7222" y="4052930"/>
            <a:ext cx="337177" cy="3294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4" b="89796" l="10000" r="98500"/>
                    </a14:imgEffect>
                  </a14:imgLayer>
                </a14:imgProps>
              </a:ext>
            </a:extLst>
          </a:blip>
          <a:srcRect l="12619" t="10851" b="8104"/>
          <a:stretch/>
        </p:blipFill>
        <p:spPr>
          <a:xfrm>
            <a:off x="8613059" y="4050891"/>
            <a:ext cx="373626" cy="3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814"/>
    </mc:Choice>
    <mc:Fallback xmlns="">
      <p:transition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11" y="1395785"/>
            <a:ext cx="3397125" cy="1922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437725"/>
              </p:ext>
            </p:extLst>
          </p:nvPr>
        </p:nvGraphicFramePr>
        <p:xfrm>
          <a:off x="5152292" y="897506"/>
          <a:ext cx="3622649" cy="135891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94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07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傳統報表</a:t>
                      </a:r>
                      <a:endParaRPr lang="zh-TW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智能看板</a:t>
                      </a:r>
                      <a:endParaRPr lang="zh-TW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顯示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數據堆砌</a:t>
                      </a:r>
                      <a:endParaRPr lang="zh-TW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圖表清晰</a:t>
                      </a:r>
                      <a:endParaRPr lang="zh-TW" altLang="en-US" sz="1600" dirty="0">
                        <a:solidFill>
                          <a:srgbClr val="0000F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操作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一般</a:t>
                      </a:r>
                      <a:endParaRPr lang="zh-TW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簡便</a:t>
                      </a:r>
                      <a:endParaRPr lang="zh-TW" altLang="en-US" sz="1600" dirty="0">
                        <a:solidFill>
                          <a:srgbClr val="0000F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9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推廣性</a:t>
                      </a:r>
                      <a:endParaRPr lang="zh-TW" altLang="en-US" sz="16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弱</a:t>
                      </a:r>
                      <a:endParaRPr lang="zh-TW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強</a:t>
                      </a:r>
                      <a:endParaRPr lang="zh-TW" altLang="en-US" sz="1600" dirty="0">
                        <a:solidFill>
                          <a:srgbClr val="0000F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5" marR="91435" marT="45749" marB="4574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1824" b="2651"/>
          <a:stretch/>
        </p:blipFill>
        <p:spPr>
          <a:xfrm>
            <a:off x="721913" y="1804104"/>
            <a:ext cx="3380680" cy="1903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文字方塊 11"/>
          <p:cNvSpPr txBox="1"/>
          <p:nvPr/>
        </p:nvSpPr>
        <p:spPr>
          <a:xfrm>
            <a:off x="280988" y="729018"/>
            <a:ext cx="3612586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專案一 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：專案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效益分析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 8"/>
          <p:cNvSpPr/>
          <p:nvPr/>
        </p:nvSpPr>
        <p:spPr>
          <a:xfrm>
            <a:off x="321275" y="1192678"/>
            <a:ext cx="3287163" cy="11206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文字方塊 3"/>
          <p:cNvSpPr txBox="1"/>
          <p:nvPr/>
        </p:nvSpPr>
        <p:spPr>
          <a:xfrm>
            <a:off x="5422244" y="2678144"/>
            <a:ext cx="255069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實時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監控生產狀態；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數據採集；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預警顯示；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信息顯示靈活；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異常追蹤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74" y="2366052"/>
            <a:ext cx="3390352" cy="19133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15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2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814"/>
    </mc:Choice>
    <mc:Fallback xmlns="">
      <p:transition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80988" y="729018"/>
            <a:ext cx="4526986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專案二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Cloud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MES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Line 8"/>
          <p:cNvSpPr/>
          <p:nvPr/>
        </p:nvSpPr>
        <p:spPr>
          <a:xfrm>
            <a:off x="321276" y="1192678"/>
            <a:ext cx="3631599" cy="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21765" y="2275606"/>
            <a:ext cx="25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894" y="2693745"/>
            <a:ext cx="4262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kern="0" dirty="0">
                <a:solidFill>
                  <a:srgbClr val="3366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開發環境：</a:t>
            </a:r>
            <a:r>
              <a:rPr lang="en-US" altLang="zh-TW" sz="1600" b="1" kern="0" dirty="0">
                <a:solidFill>
                  <a:srgbClr val="3366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TW" sz="1600" b="1" kern="0" dirty="0" smtClean="0">
              <a:solidFill>
                <a:srgbClr val="3366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工具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1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vsCode</a:t>
            </a:r>
            <a:endParaRPr lang="en-US" altLang="zh-CN" sz="1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語言</a:t>
            </a:r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C#, 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CSS, JavaScript </a:t>
            </a:r>
            <a:endParaRPr lang="en-US" altLang="zh-CN" sz="1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框架：</a:t>
            </a:r>
            <a:r>
              <a:rPr lang="en-US" altLang="zh-CN" sz="1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jquery,bootstrap</a:t>
            </a:r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（舊）</a:t>
            </a:r>
            <a:endParaRPr lang="en-US" altLang="zh-CN" sz="1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React,Redux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</a:t>
            </a:r>
            <a:r>
              <a:rPr lang="en-US" altLang="zh-CN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6190" y="4296141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1600" b="1" kern="0" dirty="0">
                <a:solidFill>
                  <a:srgbClr val="3366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狀態</a:t>
            </a:r>
            <a:r>
              <a:rPr lang="zh-CN" altLang="en-US" sz="1600" b="1" kern="0" dirty="0" smtClean="0">
                <a:solidFill>
                  <a:srgbClr val="3366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已上線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1802" y="1272929"/>
            <a:ext cx="4660889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kern="0" dirty="0">
                <a:solidFill>
                  <a:srgbClr val="3366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需求背景：</a:t>
            </a:r>
            <a:endParaRPr lang="en-US" altLang="zh-CN" sz="1600" b="1" kern="0" dirty="0">
              <a:solidFill>
                <a:srgbClr val="3366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1.SFC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系統多樣化，開發語言多樣化，不便於管理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2.各Site,各BU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的開發運維資源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相互獨立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傳統的系統架構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已不適用當前形勢的發展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31" y="2094274"/>
            <a:ext cx="4562169" cy="22844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7" y="1415846"/>
            <a:ext cx="1691148" cy="48433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16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95" b="89474" l="476" r="100000"/>
                    </a14:imgEffect>
                  </a14:imgLayer>
                </a14:imgProps>
              </a:ext>
            </a:extLst>
          </a:blip>
          <a:srcRect t="1" r="77032" b="5354"/>
          <a:stretch/>
        </p:blipFill>
        <p:spPr>
          <a:xfrm>
            <a:off x="1664277" y="3050194"/>
            <a:ext cx="616805" cy="45992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5507" l="0" r="30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428" b="4520"/>
          <a:stretch/>
        </p:blipFill>
        <p:spPr bwMode="auto">
          <a:xfrm>
            <a:off x="3342967" y="3428779"/>
            <a:ext cx="314632" cy="37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9" b="88406" l="966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70" b="14814"/>
          <a:stretch/>
        </p:blipFill>
        <p:spPr bwMode="auto">
          <a:xfrm>
            <a:off x="4109884" y="3421626"/>
            <a:ext cx="395708" cy="3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8406" l="32850" r="768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2" r="30030" b="11382"/>
          <a:stretch/>
        </p:blipFill>
        <p:spPr bwMode="auto">
          <a:xfrm>
            <a:off x="3677264" y="3413498"/>
            <a:ext cx="500347" cy="39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56" b="-21734"/>
          <a:stretch/>
        </p:blipFill>
        <p:spPr bwMode="auto">
          <a:xfrm>
            <a:off x="2921899" y="4104919"/>
            <a:ext cx="421069" cy="39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28" y="4100332"/>
            <a:ext cx="352861" cy="31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2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9353" r="15108" b="1662"/>
          <a:stretch/>
        </p:blipFill>
        <p:spPr>
          <a:xfrm>
            <a:off x="322729" y="1360753"/>
            <a:ext cx="4632729" cy="2694439"/>
          </a:xfrm>
          <a:prstGeom prst="roundRect">
            <a:avLst>
              <a:gd name="adj" fmla="val 32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2" y="1367694"/>
            <a:ext cx="4638093" cy="2712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011219" y="3586330"/>
            <a:ext cx="376517" cy="1721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16" name="直線圖說文字 1 15"/>
          <p:cNvSpPr/>
          <p:nvPr/>
        </p:nvSpPr>
        <p:spPr bwMode="auto">
          <a:xfrm>
            <a:off x="1925618" y="4105500"/>
            <a:ext cx="1011219" cy="430306"/>
          </a:xfrm>
          <a:prstGeom prst="borderCallout1">
            <a:avLst>
              <a:gd name="adj1" fmla="val -75128"/>
              <a:gd name="adj2" fmla="val -71862"/>
              <a:gd name="adj3" fmla="val 39031"/>
              <a:gd name="adj4" fmla="val -4215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忘記密碼</a:t>
            </a:r>
            <a:endParaRPr kumimoji="0" lang="zh-TW" altLang="en-US" sz="16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Line 8"/>
          <p:cNvSpPr/>
          <p:nvPr/>
        </p:nvSpPr>
        <p:spPr>
          <a:xfrm>
            <a:off x="321276" y="1192678"/>
            <a:ext cx="3612549" cy="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矩形 20"/>
          <p:cNvSpPr/>
          <p:nvPr/>
        </p:nvSpPr>
        <p:spPr bwMode="auto">
          <a:xfrm>
            <a:off x="6219826" y="3574236"/>
            <a:ext cx="1169214" cy="350064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 Black" pitchFamily="34" charset="0"/>
                <a:ea typeface="華康粗黑體" pitchFamily="1" charset="-120"/>
              </a:rPr>
              <a:t>重置密碼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210301" y="1116786"/>
            <a:ext cx="1169214" cy="350064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 smtClean="0">
                <a:latin typeface="Arial Black" pitchFamily="34" charset="0"/>
                <a:ea typeface="華康粗黑體" pitchFamily="1" charset="-120"/>
              </a:rPr>
              <a:t>用戶信息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219826" y="1716861"/>
            <a:ext cx="1169214" cy="350064"/>
          </a:xfrm>
          <a:prstGeom prst="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35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 smtClean="0">
                <a:latin typeface="Arial Black" pitchFamily="34" charset="0"/>
                <a:ea typeface="華康粗黑體" pitchFamily="1" charset="-120"/>
              </a:rPr>
              <a:t>郵箱驗證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10" name="流程圖: 替代程序 9"/>
          <p:cNvSpPr/>
          <p:nvPr/>
        </p:nvSpPr>
        <p:spPr bwMode="auto">
          <a:xfrm>
            <a:off x="6381751" y="565720"/>
            <a:ext cx="819150" cy="301055"/>
          </a:xfrm>
          <a:prstGeom prst="flowChartAlternateProcess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 Black" pitchFamily="34" charset="0"/>
                <a:ea typeface="華康粗黑體" pitchFamily="1" charset="-120"/>
              </a:rPr>
              <a:t>開始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11" name="流程圖: 決策 10"/>
          <p:cNvSpPr/>
          <p:nvPr/>
        </p:nvSpPr>
        <p:spPr bwMode="auto">
          <a:xfrm>
            <a:off x="6000750" y="2360409"/>
            <a:ext cx="1609725" cy="735216"/>
          </a:xfrm>
          <a:prstGeom prst="flowChartDecision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 Black" pitchFamily="34" charset="0"/>
                <a:ea typeface="華康粗黑體" pitchFamily="1" charset="-120"/>
              </a:rPr>
              <a:t>驗證碼比對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24" name="流程圖: 替代程序 23"/>
          <p:cNvSpPr/>
          <p:nvPr/>
        </p:nvSpPr>
        <p:spPr bwMode="auto">
          <a:xfrm>
            <a:off x="6400801" y="4280470"/>
            <a:ext cx="819150" cy="301055"/>
          </a:xfrm>
          <a:prstGeom prst="flowChartAlternateProcess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 Black" pitchFamily="34" charset="0"/>
                <a:ea typeface="華康粗黑體" pitchFamily="1" charset="-120"/>
              </a:rPr>
              <a:t>結束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cxnSp>
        <p:nvCxnSpPr>
          <p:cNvPr id="25" name="直線單箭頭接點 24"/>
          <p:cNvCxnSpPr>
            <a:stCxn id="22" idx="2"/>
            <a:endCxn id="23" idx="0"/>
          </p:cNvCxnSpPr>
          <p:nvPr/>
        </p:nvCxnSpPr>
        <p:spPr bwMode="auto">
          <a:xfrm>
            <a:off x="6794908" y="1466850"/>
            <a:ext cx="9525" cy="2500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0" idx="2"/>
            <a:endCxn id="22" idx="0"/>
          </p:cNvCxnSpPr>
          <p:nvPr/>
        </p:nvCxnSpPr>
        <p:spPr bwMode="auto">
          <a:xfrm>
            <a:off x="6791326" y="866775"/>
            <a:ext cx="3582" cy="2500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線單箭頭接點 29"/>
          <p:cNvCxnSpPr>
            <a:stCxn id="23" idx="2"/>
            <a:endCxn id="11" idx="0"/>
          </p:cNvCxnSpPr>
          <p:nvPr/>
        </p:nvCxnSpPr>
        <p:spPr bwMode="auto">
          <a:xfrm>
            <a:off x="6804433" y="2066925"/>
            <a:ext cx="1180" cy="293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線單箭頭接點 32"/>
          <p:cNvCxnSpPr>
            <a:stCxn id="11" idx="2"/>
            <a:endCxn id="21" idx="0"/>
          </p:cNvCxnSpPr>
          <p:nvPr/>
        </p:nvCxnSpPr>
        <p:spPr bwMode="auto">
          <a:xfrm flipH="1">
            <a:off x="6804433" y="3095625"/>
            <a:ext cx="1180" cy="478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單箭頭接點 35"/>
          <p:cNvCxnSpPr>
            <a:stCxn id="21" idx="2"/>
            <a:endCxn id="24" idx="0"/>
          </p:cNvCxnSpPr>
          <p:nvPr/>
        </p:nvCxnSpPr>
        <p:spPr bwMode="auto">
          <a:xfrm>
            <a:off x="6804433" y="3924300"/>
            <a:ext cx="5943" cy="356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矩形 45"/>
          <p:cNvSpPr/>
          <p:nvPr/>
        </p:nvSpPr>
        <p:spPr bwMode="auto">
          <a:xfrm>
            <a:off x="7724776" y="3555186"/>
            <a:ext cx="1169214" cy="350064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>
                <a:latin typeface="Arial Black" pitchFamily="34" charset="0"/>
                <a:ea typeface="華康粗黑體" pitchFamily="1" charset="-120"/>
              </a:rPr>
              <a:t>重</a:t>
            </a:r>
            <a:r>
              <a:rPr lang="zh-CN" altLang="en-US" sz="1400" b="1" dirty="0" smtClean="0">
                <a:latin typeface="Arial Black" pitchFamily="34" charset="0"/>
                <a:ea typeface="華康粗黑體" pitchFamily="1" charset="-120"/>
              </a:rPr>
              <a:t>置失敗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  <a:ea typeface="華康粗黑體" pitchFamily="1" charset="-120"/>
            </a:endParaRPr>
          </a:p>
        </p:txBody>
      </p:sp>
      <p:cxnSp>
        <p:nvCxnSpPr>
          <p:cNvPr id="48" name="肘形接點 47"/>
          <p:cNvCxnSpPr>
            <a:stCxn id="11" idx="3"/>
            <a:endCxn id="46" idx="0"/>
          </p:cNvCxnSpPr>
          <p:nvPr/>
        </p:nvCxnSpPr>
        <p:spPr bwMode="auto">
          <a:xfrm>
            <a:off x="7610475" y="2728017"/>
            <a:ext cx="698908" cy="82716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肘形接點 49"/>
          <p:cNvCxnSpPr>
            <a:stCxn id="46" idx="2"/>
            <a:endCxn id="24" idx="0"/>
          </p:cNvCxnSpPr>
          <p:nvPr/>
        </p:nvCxnSpPr>
        <p:spPr bwMode="auto">
          <a:xfrm rot="5400000">
            <a:off x="7372270" y="3343357"/>
            <a:ext cx="375220" cy="149900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文字方塊 53"/>
          <p:cNvSpPr txBox="1"/>
          <p:nvPr/>
        </p:nvSpPr>
        <p:spPr>
          <a:xfrm>
            <a:off x="6315074" y="31432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9644"/>
                </a:solidFill>
                <a:latin typeface="Arial Black" pitchFamily="34" charset="0"/>
                <a:ea typeface="華康粗黑體" pitchFamily="1" charset="-120"/>
              </a:rPr>
              <a:t>通過</a:t>
            </a:r>
            <a:endParaRPr lang="zh-TW" altLang="en-US" sz="1400" b="1" dirty="0">
              <a:solidFill>
                <a:srgbClr val="009644"/>
              </a:solidFill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8039099" y="3124200"/>
            <a:ext cx="8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Arial Black" pitchFamily="34" charset="0"/>
                <a:ea typeface="華康粗黑體" pitchFamily="1" charset="-120"/>
              </a:rPr>
              <a:t>不</a:t>
            </a:r>
            <a:r>
              <a:rPr lang="zh-CN" altLang="en-US" sz="1400" b="1" dirty="0" smtClean="0">
                <a:solidFill>
                  <a:srgbClr val="FF0000"/>
                </a:solidFill>
                <a:latin typeface="Arial Black" pitchFamily="34" charset="0"/>
                <a:ea typeface="華康粗黑體" pitchFamily="1" charset="-120"/>
              </a:rPr>
              <a:t>通過</a:t>
            </a:r>
            <a:endParaRPr lang="zh-TW" altLang="en-US" sz="1400" b="1" dirty="0">
              <a:solidFill>
                <a:srgbClr val="FF0000"/>
              </a:solidFill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676400" y="1924050"/>
            <a:ext cx="1943100" cy="134302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257550" y="3257550"/>
            <a:ext cx="600076" cy="2857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5"/>
          <a:srcRect t="6256" r="16666" b="1838"/>
          <a:stretch/>
        </p:blipFill>
        <p:spPr>
          <a:xfrm>
            <a:off x="4448139" y="3200400"/>
            <a:ext cx="485811" cy="476250"/>
          </a:xfrm>
          <a:prstGeom prst="rect">
            <a:avLst/>
          </a:prstGeom>
        </p:spPr>
      </p:pic>
      <p:sp>
        <p:nvSpPr>
          <p:cNvPr id="75" name="文字方塊 74"/>
          <p:cNvSpPr txBox="1"/>
          <p:nvPr/>
        </p:nvSpPr>
        <p:spPr>
          <a:xfrm>
            <a:off x="3829049" y="3228975"/>
            <a:ext cx="7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Arial Black" panose="020B0A04020102020204" pitchFamily="34" charset="0"/>
              </a:rPr>
              <a:t>&gt;&gt;&gt;</a:t>
            </a:r>
            <a:endParaRPr lang="zh-TW" alt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2143126" y="3200400"/>
            <a:ext cx="1238250" cy="39052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96" name="弧形箭號 (上彎) 95"/>
          <p:cNvSpPr/>
          <p:nvPr/>
        </p:nvSpPr>
        <p:spPr bwMode="auto">
          <a:xfrm flipH="1">
            <a:off x="3147770" y="3648076"/>
            <a:ext cx="1452804" cy="381000"/>
          </a:xfrm>
          <a:custGeom>
            <a:avLst/>
            <a:gdLst>
              <a:gd name="connsiteX0" fmla="*/ 1383506 w 1495425"/>
              <a:gd name="connsiteY0" fmla="*/ 0 h 447675"/>
              <a:gd name="connsiteX1" fmla="*/ 1452804 w 1495425"/>
              <a:gd name="connsiteY1" fmla="*/ 157832 h 447675"/>
              <a:gd name="connsiteX2" fmla="*/ 1396844 w 1495425"/>
              <a:gd name="connsiteY2" fmla="*/ 157832 h 447675"/>
              <a:gd name="connsiteX3" fmla="*/ 719733 w 1495425"/>
              <a:gd name="connsiteY3" fmla="*/ 446081 h 447675"/>
              <a:gd name="connsiteX4" fmla="*/ 1284925 w 1495425"/>
              <a:gd name="connsiteY4" fmla="*/ 157832 h 447675"/>
              <a:gd name="connsiteX5" fmla="*/ 1228966 w 1495425"/>
              <a:gd name="connsiteY5" fmla="*/ 157832 h 447675"/>
              <a:gd name="connsiteX6" fmla="*/ 1383506 w 1495425"/>
              <a:gd name="connsiteY6" fmla="*/ 0 h 447675"/>
              <a:gd name="connsiteX0" fmla="*/ 663773 w 1495425"/>
              <a:gd name="connsiteY0" fmla="*/ 447675 h 447675"/>
              <a:gd name="connsiteX1" fmla="*/ 0 w 1495425"/>
              <a:gd name="connsiteY1" fmla="*/ 0 h 447675"/>
              <a:gd name="connsiteX2" fmla="*/ 111919 w 1495425"/>
              <a:gd name="connsiteY2" fmla="*/ 0 h 447675"/>
              <a:gd name="connsiteX3" fmla="*/ 775692 w 1495425"/>
              <a:gd name="connsiteY3" fmla="*/ 447675 h 447675"/>
              <a:gd name="connsiteX4" fmla="*/ 663773 w 1495425"/>
              <a:gd name="connsiteY4" fmla="*/ 447675 h 447675"/>
              <a:gd name="connsiteX0" fmla="*/ 719733 w 1495425"/>
              <a:gd name="connsiteY0" fmla="*/ 446081 h 447675"/>
              <a:gd name="connsiteX1" fmla="*/ 1284925 w 1495425"/>
              <a:gd name="connsiteY1" fmla="*/ 157832 h 447675"/>
              <a:gd name="connsiteX2" fmla="*/ 1228966 w 1495425"/>
              <a:gd name="connsiteY2" fmla="*/ 157832 h 447675"/>
              <a:gd name="connsiteX3" fmla="*/ 1383506 w 1495425"/>
              <a:gd name="connsiteY3" fmla="*/ 0 h 447675"/>
              <a:gd name="connsiteX4" fmla="*/ 1452804 w 1495425"/>
              <a:gd name="connsiteY4" fmla="*/ 157832 h 447675"/>
              <a:gd name="connsiteX5" fmla="*/ 1396844 w 1495425"/>
              <a:gd name="connsiteY5" fmla="*/ 157832 h 447675"/>
              <a:gd name="connsiteX6" fmla="*/ 775692 w 1495425"/>
              <a:gd name="connsiteY6" fmla="*/ 447675 h 447675"/>
              <a:gd name="connsiteX7" fmla="*/ 663773 w 1495425"/>
              <a:gd name="connsiteY7" fmla="*/ 447675 h 447675"/>
              <a:gd name="connsiteX8" fmla="*/ 0 w 1495425"/>
              <a:gd name="connsiteY8" fmla="*/ 0 h 447675"/>
              <a:gd name="connsiteX9" fmla="*/ 111919 w 1495425"/>
              <a:gd name="connsiteY9" fmla="*/ 0 h 447675"/>
              <a:gd name="connsiteX10" fmla="*/ 775692 w 1495425"/>
              <a:gd name="connsiteY10" fmla="*/ 447675 h 447675"/>
              <a:gd name="connsiteX0" fmla="*/ 1383506 w 1452804"/>
              <a:gd name="connsiteY0" fmla="*/ 0 h 447685"/>
              <a:gd name="connsiteX1" fmla="*/ 1452804 w 1452804"/>
              <a:gd name="connsiteY1" fmla="*/ 157832 h 447685"/>
              <a:gd name="connsiteX2" fmla="*/ 1396844 w 1452804"/>
              <a:gd name="connsiteY2" fmla="*/ 157832 h 447685"/>
              <a:gd name="connsiteX3" fmla="*/ 719733 w 1452804"/>
              <a:gd name="connsiteY3" fmla="*/ 446081 h 447685"/>
              <a:gd name="connsiteX4" fmla="*/ 1284925 w 1452804"/>
              <a:gd name="connsiteY4" fmla="*/ 157832 h 447685"/>
              <a:gd name="connsiteX5" fmla="*/ 1228966 w 1452804"/>
              <a:gd name="connsiteY5" fmla="*/ 157832 h 447685"/>
              <a:gd name="connsiteX6" fmla="*/ 1383506 w 1452804"/>
              <a:gd name="connsiteY6" fmla="*/ 0 h 447685"/>
              <a:gd name="connsiteX0" fmla="*/ 663773 w 1452804"/>
              <a:gd name="connsiteY0" fmla="*/ 447675 h 447685"/>
              <a:gd name="connsiteX1" fmla="*/ 0 w 1452804"/>
              <a:gd name="connsiteY1" fmla="*/ 0 h 447685"/>
              <a:gd name="connsiteX2" fmla="*/ 111919 w 1452804"/>
              <a:gd name="connsiteY2" fmla="*/ 0 h 447685"/>
              <a:gd name="connsiteX3" fmla="*/ 775692 w 1452804"/>
              <a:gd name="connsiteY3" fmla="*/ 447675 h 447685"/>
              <a:gd name="connsiteX4" fmla="*/ 663773 w 1452804"/>
              <a:gd name="connsiteY4" fmla="*/ 447675 h 447685"/>
              <a:gd name="connsiteX0" fmla="*/ 719733 w 1452804"/>
              <a:gd name="connsiteY0" fmla="*/ 446081 h 447685"/>
              <a:gd name="connsiteX1" fmla="*/ 1284925 w 1452804"/>
              <a:gd name="connsiteY1" fmla="*/ 157832 h 447685"/>
              <a:gd name="connsiteX2" fmla="*/ 1228966 w 1452804"/>
              <a:gd name="connsiteY2" fmla="*/ 157832 h 447685"/>
              <a:gd name="connsiteX3" fmla="*/ 1383506 w 1452804"/>
              <a:gd name="connsiteY3" fmla="*/ 0 h 447685"/>
              <a:gd name="connsiteX4" fmla="*/ 1452804 w 1452804"/>
              <a:gd name="connsiteY4" fmla="*/ 157832 h 447685"/>
              <a:gd name="connsiteX5" fmla="*/ 1396844 w 1452804"/>
              <a:gd name="connsiteY5" fmla="*/ 157832 h 447685"/>
              <a:gd name="connsiteX6" fmla="*/ 775692 w 1452804"/>
              <a:gd name="connsiteY6" fmla="*/ 447675 h 447685"/>
              <a:gd name="connsiteX7" fmla="*/ 663773 w 1452804"/>
              <a:gd name="connsiteY7" fmla="*/ 447675 h 447685"/>
              <a:gd name="connsiteX8" fmla="*/ 0 w 1452804"/>
              <a:gd name="connsiteY8" fmla="*/ 0 h 447685"/>
              <a:gd name="connsiteX9" fmla="*/ 111919 w 1452804"/>
              <a:gd name="connsiteY9" fmla="*/ 0 h 447685"/>
              <a:gd name="connsiteX10" fmla="*/ 775692 w 1452804"/>
              <a:gd name="connsiteY10" fmla="*/ 447675 h 447685"/>
              <a:gd name="connsiteX0" fmla="*/ 1383506 w 1452804"/>
              <a:gd name="connsiteY0" fmla="*/ 0 h 447685"/>
              <a:gd name="connsiteX1" fmla="*/ 1452804 w 1452804"/>
              <a:gd name="connsiteY1" fmla="*/ 157832 h 447685"/>
              <a:gd name="connsiteX2" fmla="*/ 1396844 w 1452804"/>
              <a:gd name="connsiteY2" fmla="*/ 157832 h 447685"/>
              <a:gd name="connsiteX3" fmla="*/ 719733 w 1452804"/>
              <a:gd name="connsiteY3" fmla="*/ 446081 h 447685"/>
              <a:gd name="connsiteX4" fmla="*/ 1284925 w 1452804"/>
              <a:gd name="connsiteY4" fmla="*/ 157832 h 447685"/>
              <a:gd name="connsiteX5" fmla="*/ 1228966 w 1452804"/>
              <a:gd name="connsiteY5" fmla="*/ 157832 h 447685"/>
              <a:gd name="connsiteX6" fmla="*/ 1383506 w 1452804"/>
              <a:gd name="connsiteY6" fmla="*/ 0 h 447685"/>
              <a:gd name="connsiteX0" fmla="*/ 663773 w 1452804"/>
              <a:gd name="connsiteY0" fmla="*/ 447675 h 447685"/>
              <a:gd name="connsiteX1" fmla="*/ 0 w 1452804"/>
              <a:gd name="connsiteY1" fmla="*/ 0 h 447685"/>
              <a:gd name="connsiteX2" fmla="*/ 111919 w 1452804"/>
              <a:gd name="connsiteY2" fmla="*/ 0 h 447685"/>
              <a:gd name="connsiteX3" fmla="*/ 775692 w 1452804"/>
              <a:gd name="connsiteY3" fmla="*/ 447675 h 447685"/>
              <a:gd name="connsiteX4" fmla="*/ 663773 w 1452804"/>
              <a:gd name="connsiteY4" fmla="*/ 447675 h 447685"/>
              <a:gd name="connsiteX0" fmla="*/ 719733 w 1452804"/>
              <a:gd name="connsiteY0" fmla="*/ 446081 h 447685"/>
              <a:gd name="connsiteX1" fmla="*/ 1284925 w 1452804"/>
              <a:gd name="connsiteY1" fmla="*/ 157832 h 447685"/>
              <a:gd name="connsiteX2" fmla="*/ 1228966 w 1452804"/>
              <a:gd name="connsiteY2" fmla="*/ 157832 h 447685"/>
              <a:gd name="connsiteX3" fmla="*/ 1383506 w 1452804"/>
              <a:gd name="connsiteY3" fmla="*/ 0 h 447685"/>
              <a:gd name="connsiteX4" fmla="*/ 1452804 w 1452804"/>
              <a:gd name="connsiteY4" fmla="*/ 157832 h 447685"/>
              <a:gd name="connsiteX5" fmla="*/ 1396844 w 1452804"/>
              <a:gd name="connsiteY5" fmla="*/ 157832 h 447685"/>
              <a:gd name="connsiteX6" fmla="*/ 775692 w 1452804"/>
              <a:gd name="connsiteY6" fmla="*/ 447675 h 447685"/>
              <a:gd name="connsiteX7" fmla="*/ 663773 w 1452804"/>
              <a:gd name="connsiteY7" fmla="*/ 447675 h 447685"/>
              <a:gd name="connsiteX8" fmla="*/ 0 w 1452804"/>
              <a:gd name="connsiteY8" fmla="*/ 0 h 447685"/>
              <a:gd name="connsiteX9" fmla="*/ 111919 w 1452804"/>
              <a:gd name="connsiteY9" fmla="*/ 0 h 447685"/>
              <a:gd name="connsiteX10" fmla="*/ 775692 w 1452804"/>
              <a:gd name="connsiteY10" fmla="*/ 447675 h 447685"/>
              <a:gd name="connsiteX0" fmla="*/ 1383506 w 1452804"/>
              <a:gd name="connsiteY0" fmla="*/ 0 h 447685"/>
              <a:gd name="connsiteX1" fmla="*/ 1452804 w 1452804"/>
              <a:gd name="connsiteY1" fmla="*/ 157832 h 447685"/>
              <a:gd name="connsiteX2" fmla="*/ 1396844 w 1452804"/>
              <a:gd name="connsiteY2" fmla="*/ 157832 h 447685"/>
              <a:gd name="connsiteX3" fmla="*/ 719733 w 1452804"/>
              <a:gd name="connsiteY3" fmla="*/ 446081 h 447685"/>
              <a:gd name="connsiteX4" fmla="*/ 1284925 w 1452804"/>
              <a:gd name="connsiteY4" fmla="*/ 157832 h 447685"/>
              <a:gd name="connsiteX5" fmla="*/ 1228966 w 1452804"/>
              <a:gd name="connsiteY5" fmla="*/ 157832 h 447685"/>
              <a:gd name="connsiteX6" fmla="*/ 1383506 w 1452804"/>
              <a:gd name="connsiteY6" fmla="*/ 0 h 447685"/>
              <a:gd name="connsiteX0" fmla="*/ 663773 w 1452804"/>
              <a:gd name="connsiteY0" fmla="*/ 447675 h 447685"/>
              <a:gd name="connsiteX1" fmla="*/ 0 w 1452804"/>
              <a:gd name="connsiteY1" fmla="*/ 0 h 447685"/>
              <a:gd name="connsiteX2" fmla="*/ 111919 w 1452804"/>
              <a:gd name="connsiteY2" fmla="*/ 0 h 447685"/>
              <a:gd name="connsiteX3" fmla="*/ 775692 w 1452804"/>
              <a:gd name="connsiteY3" fmla="*/ 447675 h 447685"/>
              <a:gd name="connsiteX4" fmla="*/ 663773 w 1452804"/>
              <a:gd name="connsiteY4" fmla="*/ 447675 h 447685"/>
              <a:gd name="connsiteX0" fmla="*/ 719733 w 1452804"/>
              <a:gd name="connsiteY0" fmla="*/ 446081 h 447685"/>
              <a:gd name="connsiteX1" fmla="*/ 1284925 w 1452804"/>
              <a:gd name="connsiteY1" fmla="*/ 157832 h 447685"/>
              <a:gd name="connsiteX2" fmla="*/ 1228966 w 1452804"/>
              <a:gd name="connsiteY2" fmla="*/ 157832 h 447685"/>
              <a:gd name="connsiteX3" fmla="*/ 1383506 w 1452804"/>
              <a:gd name="connsiteY3" fmla="*/ 0 h 447685"/>
              <a:gd name="connsiteX4" fmla="*/ 1452804 w 1452804"/>
              <a:gd name="connsiteY4" fmla="*/ 157832 h 447685"/>
              <a:gd name="connsiteX5" fmla="*/ 1396844 w 1452804"/>
              <a:gd name="connsiteY5" fmla="*/ 157832 h 447685"/>
              <a:gd name="connsiteX6" fmla="*/ 775692 w 1452804"/>
              <a:gd name="connsiteY6" fmla="*/ 447675 h 447685"/>
              <a:gd name="connsiteX7" fmla="*/ 663773 w 1452804"/>
              <a:gd name="connsiteY7" fmla="*/ 447675 h 447685"/>
              <a:gd name="connsiteX8" fmla="*/ 0 w 1452804"/>
              <a:gd name="connsiteY8" fmla="*/ 0 h 447685"/>
              <a:gd name="connsiteX9" fmla="*/ 111919 w 1452804"/>
              <a:gd name="connsiteY9" fmla="*/ 0 h 447685"/>
              <a:gd name="connsiteX10" fmla="*/ 775692 w 1452804"/>
              <a:gd name="connsiteY10" fmla="*/ 447675 h 44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2804" h="447685" stroke="0" extrusionOk="0">
                <a:moveTo>
                  <a:pt x="1383506" y="0"/>
                </a:moveTo>
                <a:lnTo>
                  <a:pt x="1452804" y="157832"/>
                </a:lnTo>
                <a:lnTo>
                  <a:pt x="1396844" y="157832"/>
                </a:lnTo>
                <a:cubicBezTo>
                  <a:pt x="1292151" y="345249"/>
                  <a:pt x="1015628" y="462965"/>
                  <a:pt x="719733" y="446081"/>
                </a:cubicBezTo>
                <a:cubicBezTo>
                  <a:pt x="974775" y="431528"/>
                  <a:pt x="1194687" y="319372"/>
                  <a:pt x="1284925" y="157832"/>
                </a:cubicBezTo>
                <a:lnTo>
                  <a:pt x="1228966" y="157832"/>
                </a:lnTo>
                <a:lnTo>
                  <a:pt x="1383506" y="0"/>
                </a:lnTo>
                <a:close/>
              </a:path>
              <a:path w="1452804" h="447685" fill="darkenLess" stroke="0" extrusionOk="0">
                <a:moveTo>
                  <a:pt x="663773" y="447675"/>
                </a:moveTo>
                <a:cubicBezTo>
                  <a:pt x="297181" y="447675"/>
                  <a:pt x="0" y="247244"/>
                  <a:pt x="0" y="0"/>
                </a:cubicBezTo>
                <a:lnTo>
                  <a:pt x="111919" y="0"/>
                </a:lnTo>
                <a:cubicBezTo>
                  <a:pt x="111919" y="247244"/>
                  <a:pt x="409100" y="447675"/>
                  <a:pt x="775692" y="447675"/>
                </a:cubicBezTo>
                <a:lnTo>
                  <a:pt x="663773" y="447675"/>
                </a:lnTo>
                <a:close/>
              </a:path>
              <a:path w="1452804" h="447685" fill="none" extrusionOk="0">
                <a:moveTo>
                  <a:pt x="719733" y="446081"/>
                </a:moveTo>
                <a:cubicBezTo>
                  <a:pt x="974775" y="431528"/>
                  <a:pt x="1194687" y="319372"/>
                  <a:pt x="1284925" y="157832"/>
                </a:cubicBezTo>
                <a:lnTo>
                  <a:pt x="1228966" y="157832"/>
                </a:lnTo>
                <a:lnTo>
                  <a:pt x="1383506" y="0"/>
                </a:lnTo>
                <a:lnTo>
                  <a:pt x="1452804" y="157832"/>
                </a:lnTo>
                <a:lnTo>
                  <a:pt x="1396844" y="157832"/>
                </a:lnTo>
                <a:cubicBezTo>
                  <a:pt x="1299426" y="332225"/>
                  <a:pt x="1052010" y="447675"/>
                  <a:pt x="775692" y="447675"/>
                </a:cubicBezTo>
                <a:lnTo>
                  <a:pt x="663773" y="447675"/>
                </a:lnTo>
                <a:cubicBezTo>
                  <a:pt x="297181" y="447675"/>
                  <a:pt x="0" y="247244"/>
                  <a:pt x="0" y="0"/>
                </a:cubicBezTo>
                <a:lnTo>
                  <a:pt x="111919" y="0"/>
                </a:lnTo>
                <a:cubicBezTo>
                  <a:pt x="111919" y="247244"/>
                  <a:pt x="409100" y="447675"/>
                  <a:pt x="775692" y="447675"/>
                </a:cubicBezTo>
              </a:path>
            </a:pathLst>
          </a:custGeom>
          <a:solidFill>
            <a:srgbClr val="009644"/>
          </a:solidFill>
          <a:ln w="9525" cap="flat" cmpd="sng" algn="ctr">
            <a:noFill/>
            <a:prstDash val="solid"/>
            <a:bevel/>
            <a:headEnd type="none" w="sm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280988" y="729018"/>
            <a:ext cx="4526986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專案二 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Cloud MES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17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47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21" grpId="0" animBg="1"/>
      <p:bldP spid="22" grpId="0" animBg="1"/>
      <p:bldP spid="23" grpId="0" animBg="1"/>
      <p:bldP spid="10" grpId="0" animBg="1"/>
      <p:bldP spid="11" grpId="0" animBg="1"/>
      <p:bldP spid="24" grpId="0" animBg="1"/>
      <p:bldP spid="46" grpId="0" animBg="1"/>
      <p:bldP spid="54" grpId="0"/>
      <p:bldP spid="68" grpId="0"/>
      <p:bldP spid="71" grpId="0" animBg="1"/>
      <p:bldP spid="71" grpId="1" animBg="1"/>
      <p:bldP spid="72" grpId="0" animBg="1"/>
      <p:bldP spid="72" grpId="1" animBg="1"/>
      <p:bldP spid="75" grpId="0"/>
      <p:bldP spid="75" grpId="1"/>
      <p:bldP spid="75" grpId="2"/>
      <p:bldP spid="76" grpId="0" animBg="1"/>
      <p:bldP spid="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67" y="1501047"/>
            <a:ext cx="4616576" cy="269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直線圖說文字 1 17"/>
          <p:cNvSpPr/>
          <p:nvPr/>
        </p:nvSpPr>
        <p:spPr bwMode="auto">
          <a:xfrm>
            <a:off x="4779084" y="4062021"/>
            <a:ext cx="1011219" cy="740484"/>
          </a:xfrm>
          <a:prstGeom prst="borderCallout1">
            <a:avLst>
              <a:gd name="adj1" fmla="val -48978"/>
              <a:gd name="adj2" fmla="val -77181"/>
              <a:gd name="adj3" fmla="val 39031"/>
              <a:gd name="adj4" fmla="val -4215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倒計時防多次點擊</a:t>
            </a:r>
            <a:endParaRPr kumimoji="0" lang="zh-TW" altLang="en-US" sz="16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326242" y="3388658"/>
            <a:ext cx="688490" cy="3012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20" name="Line 8"/>
          <p:cNvSpPr/>
          <p:nvPr/>
        </p:nvSpPr>
        <p:spPr>
          <a:xfrm>
            <a:off x="321276" y="1192678"/>
            <a:ext cx="3231549" cy="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文字方塊 2"/>
          <p:cNvSpPr txBox="1"/>
          <p:nvPr/>
        </p:nvSpPr>
        <p:spPr>
          <a:xfrm>
            <a:off x="5718380" y="1276657"/>
            <a:ext cx="316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系統發送驗證碼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防止多次點擊佔用系統資源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80988" y="729018"/>
            <a:ext cx="3824287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專案二 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專案效益分析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61704" y="2595716"/>
            <a:ext cx="28218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系統更加完善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減少登錄異常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有利於維護；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18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53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" grpId="0"/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97110"/>
            <a:ext cx="9144000" cy="1779540"/>
          </a:xfrm>
          <a:prstGeom prst="rect">
            <a:avLst/>
          </a:prstGeom>
          <a:solidFill>
            <a:srgbClr val="6E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平行四边形 1"/>
          <p:cNvSpPr/>
          <p:nvPr/>
        </p:nvSpPr>
        <p:spPr>
          <a:xfrm>
            <a:off x="1627773" y="1384300"/>
            <a:ext cx="2371725" cy="2637660"/>
          </a:xfrm>
          <a:prstGeom prst="parallelogram">
            <a:avLst/>
          </a:prstGeom>
          <a:solidFill>
            <a:srgbClr val="E0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职业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生涯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规划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18"/>
          <p:cNvSpPr txBox="1"/>
          <p:nvPr/>
        </p:nvSpPr>
        <p:spPr>
          <a:xfrm>
            <a:off x="4704735" y="2568269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2020-2023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19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8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14">
        <p:fade/>
      </p:transition>
    </mc:Choice>
    <mc:Fallback xmlns="">
      <p:transition spd="med" advTm="19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4595574" y="712577"/>
            <a:ext cx="2952750" cy="43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個人介紹</a:t>
            </a:r>
            <a:endParaRPr kumimoji="1" lang="en-US" altLang="zh-CN" sz="4000" b="1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4595574" y="1569729"/>
            <a:ext cx="3967163" cy="342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實習安排</a:t>
            </a:r>
            <a:endParaRPr kumimoji="1" lang="zh-CN" altLang="en-US" sz="4000" b="1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4595574" y="2349853"/>
            <a:ext cx="3519726" cy="342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實習內容彙報</a:t>
            </a:r>
            <a:endParaRPr kumimoji="1" lang="zh-CN" altLang="en-US" sz="4000" b="1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357188" y="2143125"/>
            <a:ext cx="3214687" cy="92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目    錄</a:t>
            </a: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4595574" y="3225172"/>
            <a:ext cx="4699734" cy="266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職業生涯規劃</a:t>
            </a:r>
            <a:endParaRPr kumimoji="1" lang="zh-CN" altLang="en-US" sz="4000" b="1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4" name="椭圆 29"/>
          <p:cNvSpPr/>
          <p:nvPr/>
        </p:nvSpPr>
        <p:spPr>
          <a:xfrm>
            <a:off x="4006612" y="630027"/>
            <a:ext cx="500062" cy="500062"/>
          </a:xfrm>
          <a:prstGeom prst="ellipse">
            <a:avLst/>
          </a:prstGeom>
          <a:solidFill>
            <a:srgbClr val="002F75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Normal"/>
                <a:ea typeface="思源黑体 CN Normal"/>
                <a:cs typeface="思源黑体 CN Normal"/>
              </a:rPr>
              <a:t>1</a:t>
            </a:r>
          </a:p>
        </p:txBody>
      </p:sp>
      <p:sp>
        <p:nvSpPr>
          <p:cNvPr id="47" name="椭圆 29"/>
          <p:cNvSpPr/>
          <p:nvPr/>
        </p:nvSpPr>
        <p:spPr>
          <a:xfrm>
            <a:off x="4006612" y="1458604"/>
            <a:ext cx="500062" cy="500063"/>
          </a:xfrm>
          <a:prstGeom prst="ellipse">
            <a:avLst/>
          </a:prstGeom>
          <a:solidFill>
            <a:srgbClr val="002F75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Normal"/>
                <a:ea typeface="思源黑体 CN Normal"/>
                <a:cs typeface="思源黑体 CN Normal"/>
              </a:rPr>
              <a:t>2</a:t>
            </a:r>
          </a:p>
        </p:txBody>
      </p:sp>
      <p:sp>
        <p:nvSpPr>
          <p:cNvPr id="48" name="椭圆 29"/>
          <p:cNvSpPr/>
          <p:nvPr/>
        </p:nvSpPr>
        <p:spPr>
          <a:xfrm>
            <a:off x="4024074" y="2268069"/>
            <a:ext cx="500062" cy="500062"/>
          </a:xfrm>
          <a:prstGeom prst="ellipse">
            <a:avLst/>
          </a:prstGeom>
          <a:solidFill>
            <a:srgbClr val="002F75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Normal"/>
                <a:ea typeface="思源黑体 CN Normal"/>
                <a:cs typeface="思源黑体 CN Normal"/>
              </a:rPr>
              <a:t>3</a:t>
            </a:r>
          </a:p>
        </p:txBody>
      </p:sp>
      <p:sp>
        <p:nvSpPr>
          <p:cNvPr id="49" name="椭圆 29"/>
          <p:cNvSpPr/>
          <p:nvPr/>
        </p:nvSpPr>
        <p:spPr>
          <a:xfrm>
            <a:off x="4024074" y="3082358"/>
            <a:ext cx="500063" cy="500063"/>
          </a:xfrm>
          <a:prstGeom prst="ellipse">
            <a:avLst/>
          </a:prstGeom>
          <a:solidFill>
            <a:srgbClr val="002F75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Normal"/>
                <a:ea typeface="思源黑体 CN Normal"/>
                <a:cs typeface="思源黑体 CN Normal"/>
              </a:rPr>
              <a:t>4</a:t>
            </a:r>
          </a:p>
        </p:txBody>
      </p:sp>
      <p:sp>
        <p:nvSpPr>
          <p:cNvPr id="50" name="椭圆 29"/>
          <p:cNvSpPr/>
          <p:nvPr/>
        </p:nvSpPr>
        <p:spPr>
          <a:xfrm>
            <a:off x="4024074" y="3895026"/>
            <a:ext cx="500063" cy="500063"/>
          </a:xfrm>
          <a:prstGeom prst="ellipse">
            <a:avLst/>
          </a:prstGeom>
          <a:solidFill>
            <a:srgbClr val="002F75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Normal"/>
                <a:ea typeface="思源黑体 CN Normal"/>
                <a:cs typeface="思源黑体 CN Normal"/>
              </a:rPr>
              <a:t>5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595574" y="3973607"/>
            <a:ext cx="2486025" cy="342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改善建議</a:t>
            </a:r>
            <a:endParaRPr kumimoji="1" lang="zh-CN" altLang="en-US" sz="4000" b="1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2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130087"/>
      </p:ext>
    </p:extLst>
  </p:cSld>
  <p:clrMapOvr>
    <a:masterClrMapping/>
  </p:clrMapOvr>
  <p:transition spd="slow" advTm="4098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34707" y="27711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 algn="ctr" latinLnBrk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職業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生涯規劃</a:t>
            </a:r>
            <a:endParaRPr lang="zh-TW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80988" y="729018"/>
            <a:ext cx="1210580" cy="40010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計劃展望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Line 8"/>
          <p:cNvSpPr/>
          <p:nvPr/>
        </p:nvSpPr>
        <p:spPr>
          <a:xfrm>
            <a:off x="329980" y="1113504"/>
            <a:ext cx="1089746" cy="5432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370654300"/>
              </p:ext>
            </p:extLst>
          </p:nvPr>
        </p:nvGraphicFramePr>
        <p:xfrm>
          <a:off x="835510" y="1079500"/>
          <a:ext cx="730802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131861" y="1272302"/>
            <a:ext cx="2334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深入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學習</a:t>
            </a:r>
            <a:r>
              <a:rPr lang="en-US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</a:t>
            </a:r>
            <a:r>
              <a:rPr lang="zh-CN" altLang="en-US" sz="1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初涉後端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基礎，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學習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typescript, 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webpack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nodejs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express, nest, Oracle</a:t>
            </a:r>
            <a:endParaRPr lang="zh-TW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0857" y="2167293"/>
            <a:ext cx="21515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學習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MES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系統，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SMC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系統前端所使用的技術棧，學習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DOM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es6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</a:t>
            </a:r>
            <a:r>
              <a:rPr lang="zh-CN" altLang="en-US" sz="1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ajax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快參與系統的開發</a:t>
            </a:r>
            <a:endParaRPr lang="zh-TW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861886" y="1114090"/>
            <a:ext cx="2334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參與進各種項目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中，積累大量經驗後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，轉型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</a:t>
            </a:r>
            <a:r>
              <a:rPr lang="zh-CN" altLang="en-US" sz="1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棧開發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工程師。</a:t>
            </a:r>
            <a:endParaRPr lang="zh-TW" altLang="en-US" sz="1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20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953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1"/>
    </mc:Choice>
    <mc:Fallback xmlns="">
      <p:transition spd="slow" advTm="1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97110"/>
            <a:ext cx="9144000" cy="1779540"/>
          </a:xfrm>
          <a:prstGeom prst="rect">
            <a:avLst/>
          </a:prstGeom>
          <a:solidFill>
            <a:srgbClr val="6E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平行四边形 1"/>
          <p:cNvSpPr/>
          <p:nvPr/>
        </p:nvSpPr>
        <p:spPr>
          <a:xfrm>
            <a:off x="1627773" y="1384300"/>
            <a:ext cx="2371725" cy="2637660"/>
          </a:xfrm>
          <a:prstGeom prst="parallelogram">
            <a:avLst/>
          </a:prstGeom>
          <a:solidFill>
            <a:srgbClr val="E0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改善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建議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18"/>
          <p:cNvSpPr txBox="1"/>
          <p:nvPr/>
        </p:nvSpPr>
        <p:spPr>
          <a:xfrm>
            <a:off x="4704734" y="2568269"/>
            <a:ext cx="381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部門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/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個人改善建議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21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4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14">
        <p:fade/>
      </p:transition>
    </mc:Choice>
    <mc:Fallback xmlns="">
      <p:transition spd="med" advTm="19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2"/>
          <p:cNvSpPr txBox="1"/>
          <p:nvPr/>
        </p:nvSpPr>
        <p:spPr>
          <a:xfrm>
            <a:off x="3275903" y="0"/>
            <a:ext cx="2082614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改善建議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891540" y="1203960"/>
            <a:ext cx="7612380" cy="3215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821" y="1398493"/>
            <a:ext cx="8261873" cy="3022899"/>
          </a:xfrm>
          <a:prstGeom prst="rect">
            <a:avLst/>
          </a:prstGeom>
          <a:solidFill>
            <a:schemeClr val="accent2">
              <a:lumMod val="20000"/>
              <a:lumOff val="8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defRPr/>
            </a:pPr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Continuouse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Learning</a:t>
            </a: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團隊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內部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知識共享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，建立</a:t>
            </a:r>
            <a:r>
              <a:rPr lang="zh-CN" altLang="en-US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知識共享平臺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個人在各自領域有所長，相互之間了解彼此的工作內容，配合起來更加方便高效。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團隊成員間的知識互相交叉覆蓋，橫向了解，縱向深入學習。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defRPr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defRPr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Establish  Standards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建立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開發規範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，所有項目開發都遵循其開發標準，便於後期的維護。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/>
            </a:r>
            <a:b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eep Learning</a:t>
            </a: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養成持續學習的好習慣，跟上前端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更新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步伐，實時學習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新技術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，應用到開發工作中。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規範自我開發習慣，不為他人的維護帶來麻煩。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defRPr/>
            </a:pP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ea typeface="SimHei"/>
              <a:cs typeface="+mn-ea"/>
              <a:sym typeface="+mn-lt"/>
            </a:endParaRPr>
          </a:p>
          <a:p>
            <a:pPr>
              <a:defRPr/>
            </a:pPr>
            <a:endParaRPr lang="en-US" altLang="zh-TW" sz="1600" b="1" dirty="0">
              <a:ea typeface="SimHei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0988" y="729018"/>
            <a:ext cx="2946953" cy="40010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latinLnBrk="1"/>
            <a:r>
              <a:rPr lang="en-US" altLang="zh-CN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 the Team &amp; myself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Line 8"/>
          <p:cNvSpPr/>
          <p:nvPr/>
        </p:nvSpPr>
        <p:spPr>
          <a:xfrm>
            <a:off x="329980" y="1113504"/>
            <a:ext cx="2832320" cy="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22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80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2"/>
    </mc:Choice>
    <mc:Fallback xmlns="">
      <p:transition spd="slow" advTm="8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12066"/>
            <a:ext cx="9144000" cy="2065290"/>
          </a:xfrm>
          <a:prstGeom prst="rect">
            <a:avLst/>
          </a:prstGeom>
          <a:solidFill>
            <a:schemeClr val="accent2">
              <a:lumMod val="40000"/>
              <a:lumOff val="60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243627" y="1250695"/>
            <a:ext cx="53720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057400" lvl="4" indent="-228600" eaLnBrk="1" hangingPunct="1">
              <a:spcBef>
                <a:spcPct val="20000"/>
              </a:spcBef>
              <a:defRPr/>
            </a:pPr>
            <a:r>
              <a:rPr lang="zh-CN" altLang="en-US" sz="4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敬請指導</a:t>
            </a:r>
            <a:r>
              <a:rPr lang="en-US" altLang="zh-CN" sz="4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!</a:t>
            </a:r>
            <a:endParaRPr lang="en-US" altLang="zh-CN" sz="4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sym typeface="Arial" pitchFamily="34" charset="0"/>
            </a:endParaRPr>
          </a:p>
        </p:txBody>
      </p:sp>
      <p:sp>
        <p:nvSpPr>
          <p:cNvPr id="5124" name="文字方塊 5"/>
          <p:cNvSpPr txBox="1">
            <a:spLocks noChangeArrowheads="1"/>
          </p:cNvSpPr>
          <p:nvPr/>
        </p:nvSpPr>
        <p:spPr bwMode="auto">
          <a:xfrm>
            <a:off x="3095393" y="3744308"/>
            <a:ext cx="3950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 Black" pitchFamily="34" charset="0"/>
                <a:ea typeface="華康粗黑體" pitchFamily="49" charset="-120"/>
              </a:defRPr>
            </a:lvl9pPr>
          </a:lstStyle>
          <a:p>
            <a:r>
              <a:rPr lang="zh-CN" altLang="en-US" sz="2800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報 告 人：黃薈霖</a:t>
            </a:r>
            <a:endParaRPr lang="en-US" altLang="zh-CN" sz="28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34180" y="2434120"/>
            <a:ext cx="2259330" cy="6223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en-US" altLang="zh-CN" sz="3600" spc="225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THANKS</a:t>
            </a:r>
          </a:p>
        </p:txBody>
      </p:sp>
      <p:cxnSp>
        <p:nvCxnSpPr>
          <p:cNvPr id="7" name="直接连接符 4"/>
          <p:cNvCxnSpPr/>
          <p:nvPr/>
        </p:nvCxnSpPr>
        <p:spPr>
          <a:xfrm>
            <a:off x="1931465" y="2745270"/>
            <a:ext cx="113347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"/>
          <p:cNvCxnSpPr/>
          <p:nvPr/>
        </p:nvCxnSpPr>
        <p:spPr>
          <a:xfrm>
            <a:off x="5867195" y="2745270"/>
            <a:ext cx="113347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161939"/>
      </p:ext>
    </p:extLst>
  </p:cSld>
  <p:clrMapOvr>
    <a:masterClrMapping/>
  </p:clrMapOvr>
  <p:transition advTm="7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74179"/>
              </p:ext>
            </p:extLst>
          </p:nvPr>
        </p:nvGraphicFramePr>
        <p:xfrm>
          <a:off x="4351277" y="821532"/>
          <a:ext cx="4277716" cy="3500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9718">
                  <a:extLst>
                    <a:ext uri="{9D8B030D-6E8A-4147-A177-3AD203B41FA5}">
                      <a16:colId xmlns:a16="http://schemas.microsoft.com/office/drawing/2014/main" val="346449180"/>
                    </a:ext>
                  </a:extLst>
                </a:gridCol>
                <a:gridCol w="2617998">
                  <a:extLst>
                    <a:ext uri="{9D8B030D-6E8A-4147-A177-3AD203B41FA5}">
                      <a16:colId xmlns:a16="http://schemas.microsoft.com/office/drawing/2014/main" val="3387399106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cap="none" spc="0" dirty="0" smtClean="0">
                          <a:ln>
                            <a:noFill/>
                          </a:ln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姓名</a:t>
                      </a:r>
                      <a:endParaRPr lang="zh-TW" alt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cap="none" spc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黃薈霖</a:t>
                      </a:r>
                      <a:endParaRPr lang="zh-TW" alt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881013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cap="none" spc="0" dirty="0" smtClean="0">
                          <a:ln>
                            <a:noFill/>
                          </a:ln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部門</a:t>
                      </a:r>
                      <a:endParaRPr lang="zh-TW" alt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cap="none" spc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CEM-SFC</a:t>
                      </a:r>
                      <a:endParaRPr lang="zh-TW" alt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957415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cap="none" spc="0" dirty="0" smtClean="0">
                          <a:ln>
                            <a:noFill/>
                          </a:ln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直屬主管</a:t>
                      </a:r>
                      <a:endParaRPr lang="zh-TW" alt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謝運峰</a:t>
                      </a:r>
                      <a:endParaRPr lang="zh-TW" alt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38965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cap="none" spc="0" dirty="0" smtClean="0">
                          <a:ln>
                            <a:noFill/>
                          </a:ln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畢業院校</a:t>
                      </a:r>
                      <a:endParaRPr lang="zh-TW" alt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cap="none" spc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東北大學</a:t>
                      </a:r>
                      <a:r>
                        <a:rPr lang="zh-CN" altLang="en-US" sz="1400" b="0" cap="none" spc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（秦皇島校區）</a:t>
                      </a:r>
                      <a:endParaRPr lang="zh-TW" alt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007805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cap="none" spc="0" dirty="0" smtClean="0">
                          <a:ln>
                            <a:noFill/>
                          </a:ln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學歷</a:t>
                      </a:r>
                      <a:endParaRPr lang="zh-TW" alt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cap="none" spc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本科</a:t>
                      </a:r>
                      <a:endParaRPr lang="zh-TW" alt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18141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cap="none" spc="0" dirty="0" smtClean="0">
                          <a:ln>
                            <a:noFill/>
                          </a:ln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專業</a:t>
                      </a:r>
                      <a:endParaRPr lang="zh-TW" alt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cap="none" spc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計算機科學與技術</a:t>
                      </a:r>
                      <a:endParaRPr lang="zh-TW" alt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28776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" y="0"/>
            <a:ext cx="2990626" cy="5143500"/>
          </a:xfrm>
          <a:prstGeom prst="rect">
            <a:avLst/>
          </a:prstGeom>
          <a:solidFill>
            <a:srgbClr val="6E8F9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1"/>
          <p:cNvSpPr/>
          <p:nvPr/>
        </p:nvSpPr>
        <p:spPr>
          <a:xfrm>
            <a:off x="1627774" y="1126117"/>
            <a:ext cx="2371725" cy="2637660"/>
          </a:xfrm>
          <a:prstGeom prst="parallelogram">
            <a:avLst/>
          </a:prstGeom>
          <a:solidFill>
            <a:srgbClr val="E0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介紹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3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2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2"/>
          <p:cNvSpPr txBox="1"/>
          <p:nvPr/>
        </p:nvSpPr>
        <p:spPr>
          <a:xfrm>
            <a:off x="3275901" y="0"/>
            <a:ext cx="2082613" cy="954103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個人介紹</a:t>
            </a:r>
            <a:endParaRPr lang="zh-TW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 algn="ctr" latinLnBrk="1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56399" y="3139392"/>
            <a:ext cx="3276272" cy="307777"/>
          </a:xfrm>
          <a:prstGeom prst="rect">
            <a:avLst/>
          </a:prstGeom>
          <a:solidFill>
            <a:srgbClr val="D9D9D9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團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支書、文藝部副部長、綜合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委員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90714" y="792780"/>
            <a:ext cx="3779560" cy="3978012"/>
          </a:xfrm>
          <a:prstGeom prst="rect">
            <a:avLst/>
          </a:prstGeom>
          <a:solidFill>
            <a:srgbClr val="D6D6F5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 五四表彰優秀團幹部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 第八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屆藍橋杯大賽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C/C++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程序設計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組三等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獎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第六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屆節能減排社會實踐與科技競賽三等獎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 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第四屆“互聯網＋”創新創業大賽校賽二等獎</a:t>
            </a:r>
            <a:endParaRPr lang="en-US" altLang="zh-CN" sz="12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 “大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挑戰杯”省一等獎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河北省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秦皇島市創新創業年會二等獎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 “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大挑戰杯”全國三等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獎</a:t>
            </a:r>
            <a:endParaRPr lang="en-US" altLang="zh-CN" sz="12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綜合、創新創業獎學金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</a:t>
            </a:r>
            <a:endParaRPr lang="en-US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sz="5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8236" y="147233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主修課程</a:t>
            </a:r>
            <a:endParaRPr lang="zh-TW" altLang="en-US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66231" y="837730"/>
            <a:ext cx="3246775" cy="2031325"/>
          </a:xfrm>
          <a:prstGeom prst="rect">
            <a:avLst/>
          </a:prstGeom>
          <a:solidFill>
            <a:srgbClr val="D9D9D9">
              <a:alpha val="67059"/>
            </a:srgbClr>
          </a:solidFill>
        </p:spPr>
        <p:txBody>
          <a:bodyPr wrap="square" rtlCol="0" anchor="ctr">
            <a:spAutoFit/>
          </a:bodyPr>
          <a:lstStyle/>
          <a:p>
            <a:pPr algn="ctr" fontAlgn="t">
              <a:lnSpc>
                <a:spcPct val="150000"/>
              </a:lnSpc>
            </a:pPr>
            <a:r>
              <a:rPr lang="en-US" altLang="zh-TW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endParaRPr lang="zh-TW" altLang="zh-TW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zh-TW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數據結構</a:t>
            </a:r>
            <a:endParaRPr lang="zh-TW" altLang="zh-TW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zh-TW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</a:t>
            </a:r>
            <a:endParaRPr lang="zh-TW" altLang="zh-TW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zh-TW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計算機網絡</a:t>
            </a:r>
            <a:endParaRPr lang="zh-TW" altLang="zh-TW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zh-TW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計算機操作系統</a:t>
            </a:r>
            <a:endParaRPr lang="zh-TW" altLang="zh-TW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zh-TW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計算機組成</a:t>
            </a:r>
            <a:r>
              <a:rPr lang="zh-CN" altLang="zh-TW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原理</a:t>
            </a:r>
            <a:endParaRPr lang="zh-TW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66231" y="3705463"/>
            <a:ext cx="3276272" cy="923330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基於企業供應鏈的公路物流服務雲平臺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基於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的不確定時空數據灰色預測模型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2019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年重點立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項</a:t>
            </a:r>
            <a:endParaRPr lang="zh-TW" altLang="en-US" sz="1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8236" y="4051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項目</a:t>
            </a:r>
            <a:r>
              <a:rPr lang="zh-CN" altLang="en-US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經歷</a:t>
            </a:r>
            <a:endParaRPr lang="zh-TW" altLang="en-US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58236" y="3069286"/>
            <a:ext cx="11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在校</a:t>
            </a:r>
            <a:r>
              <a:rPr lang="zh-CN" altLang="en-US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經歷</a:t>
            </a:r>
            <a:endParaRPr lang="zh-TW" altLang="en-US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46466" y="390243"/>
            <a:ext cx="116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獲獎</a:t>
            </a:r>
            <a:r>
              <a:rPr lang="zh-CN" altLang="en-US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情況</a:t>
            </a:r>
            <a:endParaRPr lang="zh-TW" altLang="en-US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4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921340"/>
      </p:ext>
    </p:extLst>
  </p:cSld>
  <p:clrMapOvr>
    <a:masterClrMapping/>
  </p:clrMapOvr>
  <p:transition spd="med" advTm="3498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11360"/>
            <a:ext cx="9144000" cy="2065290"/>
          </a:xfrm>
          <a:prstGeom prst="rect">
            <a:avLst/>
          </a:prstGeom>
          <a:solidFill>
            <a:srgbClr val="6E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平行四边形 1"/>
          <p:cNvSpPr/>
          <p:nvPr/>
        </p:nvSpPr>
        <p:spPr>
          <a:xfrm>
            <a:off x="1627773" y="1384300"/>
            <a:ext cx="2371725" cy="2637660"/>
          </a:xfrm>
          <a:prstGeom prst="parallelogram">
            <a:avLst/>
          </a:prstGeom>
          <a:solidFill>
            <a:srgbClr val="E0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實習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安排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8039" y="1650438"/>
            <a:ext cx="3031511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1.</a:t>
            </a:r>
            <a:r>
              <a:rPr lang="zh-CN" altLang="en-US" sz="3200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中央集訓</a:t>
            </a:r>
            <a:endParaRPr sz="3200" spc="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18"/>
          <p:cNvSpPr txBox="1"/>
          <p:nvPr/>
        </p:nvSpPr>
        <p:spPr>
          <a:xfrm>
            <a:off x="4552950" y="2311401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2.</a:t>
            </a: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產線實習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59889" y="3098238"/>
            <a:ext cx="2650511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3.</a:t>
            </a:r>
            <a:r>
              <a:rPr lang="zh-CN" altLang="en-US" sz="3200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部門實習</a:t>
            </a:r>
            <a:endParaRPr sz="3200" spc="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5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1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2"/>
          <p:cNvSpPr txBox="1"/>
          <p:nvPr/>
        </p:nvSpPr>
        <p:spPr>
          <a:xfrm>
            <a:off x="3507128" y="42041"/>
            <a:ext cx="2082613" cy="954103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實習安排</a:t>
            </a:r>
            <a:endParaRPr lang="zh-TW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 algn="ctr" latinLnBrk="1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134364622"/>
              </p:ext>
            </p:extLst>
          </p:nvPr>
        </p:nvGraphicFramePr>
        <p:xfrm>
          <a:off x="219447" y="786668"/>
          <a:ext cx="8683393" cy="1408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 bwMode="auto">
          <a:xfrm>
            <a:off x="361741" y="2506631"/>
            <a:ext cx="2461845" cy="1888797"/>
          </a:xfrm>
          <a:prstGeom prst="rect">
            <a:avLst/>
          </a:prstGeom>
          <a:solidFill>
            <a:srgbClr val="FFCC99">
              <a:alpha val="5882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集團架構</a:t>
            </a:r>
            <a:endParaRPr kumimoji="1"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規章制度宣導</a:t>
            </a:r>
            <a:endParaRPr kumimoji="1"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了解企業文化</a:t>
            </a:r>
            <a:endParaRPr kumimoji="1"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轉換</a:t>
            </a:r>
            <a:endParaRPr kumimoji="1"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255666" y="2486967"/>
            <a:ext cx="2491991" cy="1888797"/>
          </a:xfrm>
          <a:prstGeom prst="rect">
            <a:avLst/>
          </a:prstGeom>
          <a:solidFill>
            <a:srgbClr val="E08962">
              <a:alpha val="5882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製造流程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實際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體驗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每個工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了解公司產品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製造工藝</a:t>
            </a:r>
            <a:endParaRPr kumimoji="1" lang="en-US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199834" y="2486967"/>
            <a:ext cx="2592474" cy="1888797"/>
          </a:xfrm>
          <a:prstGeom prst="rect">
            <a:avLst/>
          </a:prstGeom>
          <a:solidFill>
            <a:srgbClr val="D6622E">
              <a:alpha val="5882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部門架構、工作內容</a:t>
            </a:r>
            <a:endParaRPr kumimoji="1"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學習開發所需技能</a:t>
            </a:r>
            <a:endParaRPr kumimoji="1"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參與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專案開發、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智能看板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開發等項目</a:t>
            </a:r>
            <a:endParaRPr kumimoji="1"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6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5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40">
        <p:fade/>
      </p:transition>
    </mc:Choice>
    <mc:Fallback xmlns="">
      <p:transition spd="med" advTm="12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graphicEl>
                                              <a:dgm id="{195E1837-D1C7-4E45-B4F8-ED37B957AA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graphicEl>
                                              <a:dgm id="{195E1837-D1C7-4E45-B4F8-ED37B957AA1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">
                                            <p:graphicEl>
                                              <a:dgm id="{4A58C908-52C5-4213-82B3-6C1F22E308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">
                                            <p:graphicEl>
                                              <a:dgm id="{4A58C908-52C5-4213-82B3-6C1F22E30813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graphicEl>
                                              <a:dgm id="{2A6D1976-69C1-4D74-B718-CB097B799D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graphicEl>
                                              <a:dgm id="{2A6D1976-69C1-4D74-B718-CB097B799D45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6" grpId="0" uiExpand="1" animBg="1"/>
      <p:bldP spid="8" grpId="0" uiExpand="1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97110"/>
            <a:ext cx="9144000" cy="1779540"/>
          </a:xfrm>
          <a:prstGeom prst="rect">
            <a:avLst/>
          </a:prstGeom>
          <a:solidFill>
            <a:srgbClr val="6E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平行四边形 1"/>
          <p:cNvSpPr/>
          <p:nvPr/>
        </p:nvSpPr>
        <p:spPr>
          <a:xfrm>
            <a:off x="1627773" y="1384300"/>
            <a:ext cx="2371725" cy="2637660"/>
          </a:xfrm>
          <a:prstGeom prst="parallelogram">
            <a:avLst/>
          </a:prstGeom>
          <a:solidFill>
            <a:srgbClr val="E0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實習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彙報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7149" y="2118085"/>
            <a:ext cx="5245613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1.</a:t>
            </a:r>
            <a:r>
              <a:rPr lang="zh-CN" altLang="en-US" sz="32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產線</a:t>
            </a:r>
            <a:r>
              <a:rPr lang="zh-CN" altLang="en-US" sz="32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實習</a:t>
            </a:r>
            <a:r>
              <a:rPr lang="en-US" altLang="zh-CN" sz="32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—</a:t>
            </a:r>
            <a:r>
              <a:rPr lang="zh-CN" altLang="en-US" sz="32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提案改善</a:t>
            </a:r>
            <a:endParaRPr sz="3200" b="1" spc="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18"/>
          <p:cNvSpPr txBox="1"/>
          <p:nvPr/>
        </p:nvSpPr>
        <p:spPr>
          <a:xfrm>
            <a:off x="4567084" y="2853405"/>
            <a:ext cx="465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2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. 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部門實習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專案報告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7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1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14">
        <p:fade/>
      </p:transition>
    </mc:Choice>
    <mc:Fallback xmlns="">
      <p:transition spd="med" advTm="19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704045" y="4396313"/>
            <a:ext cx="149764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b="1" dirty="0" smtClean="0">
                <a:latin typeface="Microsoft YaHei" pitchFamily="34" charset="-122"/>
                <a:ea typeface="Microsoft YaHei" pitchFamily="34" charset="-122"/>
              </a:rPr>
              <a:t>PTH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0" b="76667" l="3542" r="33073">
                        <a14:foregroundMark x1="19323" y1="20370" x2="19323" y2="20370"/>
                        <a14:foregroundMark x1="19531" y1="21667" x2="19531" y2="21667"/>
                        <a14:foregroundMark x1="19271" y1="23333" x2="19271" y2="23333"/>
                        <a14:foregroundMark x1="19635" y1="28148" x2="19635" y2="28148"/>
                        <a14:foregroundMark x1="19688" y1="22963" x2="19688" y2="22963"/>
                        <a14:foregroundMark x1="19479" y1="21296" x2="19479" y2="21296"/>
                        <a14:foregroundMark x1="19479" y1="20370" x2="19479" y2="20370"/>
                        <a14:foregroundMark x1="19479" y1="27222" x2="19479" y2="27222"/>
                        <a14:foregroundMark x1="19427" y1="28981" x2="19427" y2="28981"/>
                        <a14:foregroundMark x1="19479" y1="29907" x2="19479" y2="29907"/>
                        <a14:foregroundMark x1="19271" y1="31019" x2="19271" y2="31019"/>
                        <a14:foregroundMark x1="19427" y1="30278" x2="19427" y2="30278"/>
                        <a14:foregroundMark x1="19323" y1="29352" x2="19323" y2="29352"/>
                        <a14:foregroundMark x1="19427" y1="28333" x2="19427" y2="28333"/>
                        <a14:foregroundMark x1="19479" y1="27870" x2="19479" y2="27870"/>
                        <a14:foregroundMark x1="19479" y1="30463" x2="19479" y2="30463"/>
                        <a14:foregroundMark x1="19479" y1="29722" x2="19479" y2="29722"/>
                        <a14:foregroundMark x1="19531" y1="29074" x2="19531" y2="29074"/>
                        <a14:foregroundMark x1="19531" y1="28704" x2="19531" y2="28704"/>
                        <a14:foregroundMark x1="19531" y1="28148" x2="19531" y2="28148"/>
                        <a14:foregroundMark x1="19531" y1="27222" x2="19531" y2="27222"/>
                        <a14:foregroundMark x1="19479" y1="26389" x2="19479" y2="26389"/>
                        <a14:foregroundMark x1="19479" y1="25185" x2="19479" y2="25185"/>
                        <a14:foregroundMark x1="19531" y1="23981" x2="19531" y2="23981"/>
                        <a14:foregroundMark x1="19479" y1="22963" x2="19479" y2="22963"/>
                        <a14:foregroundMark x1="19531" y1="22407" x2="19531" y2="22407"/>
                        <a14:foregroundMark x1="19479" y1="21574" x2="19479" y2="21574"/>
                        <a14:foregroundMark x1="19479" y1="21019" x2="19479" y2="21019"/>
                        <a14:foregroundMark x1="19479" y1="20833" x2="19479" y2="20833"/>
                      </a14:backgroundRemoval>
                    </a14:imgEffect>
                  </a14:imgLayer>
                </a14:imgProps>
              </a:ext>
            </a:extLst>
          </a:blip>
          <a:srcRect l="4060" t="16916" r="66759" b="25440"/>
          <a:stretch/>
        </p:blipFill>
        <p:spPr>
          <a:xfrm>
            <a:off x="4011562" y="1147046"/>
            <a:ext cx="1047818" cy="1414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52" b="54815" l="0" r="54271"/>
                    </a14:imgEffect>
                  </a14:imgLayer>
                </a14:imgProps>
              </a:ext>
            </a:extLst>
          </a:blip>
          <a:srcRect l="521" t="14076" r="78851" b="44993"/>
          <a:stretch/>
        </p:blipFill>
        <p:spPr>
          <a:xfrm>
            <a:off x="2305799" y="1211792"/>
            <a:ext cx="1075685" cy="1458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28"/>
          <p:cNvSpPr txBox="1"/>
          <p:nvPr/>
        </p:nvSpPr>
        <p:spPr>
          <a:xfrm>
            <a:off x="221258" y="2710613"/>
            <a:ext cx="16287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b="1" dirty="0" smtClean="0">
                <a:latin typeface="Microsoft YaHei" pitchFamily="34" charset="-122"/>
                <a:ea typeface="Microsoft YaHei" pitchFamily="34" charset="-122"/>
              </a:rPr>
              <a:t>PCB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1914807" y="2677021"/>
            <a:ext cx="1627187" cy="3693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 smtClean="0">
                <a:latin typeface="Microsoft YaHei" pitchFamily="34" charset="-122"/>
                <a:ea typeface="Microsoft YaHei" pitchFamily="34" charset="-122"/>
              </a:rPr>
              <a:t>印刷機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5" name="TextBox 30"/>
          <p:cNvSpPr txBox="1"/>
          <p:nvPr/>
        </p:nvSpPr>
        <p:spPr>
          <a:xfrm>
            <a:off x="3715116" y="2655462"/>
            <a:ext cx="162718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>
                <a:latin typeface="Microsoft YaHei" pitchFamily="34" charset="-122"/>
                <a:ea typeface="Microsoft YaHei" pitchFamily="34" charset="-122"/>
              </a:rPr>
              <a:t>高速機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7450304" y="2700779"/>
            <a:ext cx="1343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>
                <a:latin typeface="Microsoft YaHei" pitchFamily="34" charset="-122"/>
                <a:ea typeface="Microsoft YaHei" pitchFamily="34" charset="-122"/>
              </a:rPr>
              <a:t>回</a:t>
            </a:r>
            <a:r>
              <a:rPr lang="zh-CN" altLang="en-US" b="1" dirty="0" smtClean="0">
                <a:latin typeface="Microsoft YaHei" pitchFamily="34" charset="-122"/>
                <a:ea typeface="Microsoft YaHei" pitchFamily="34" charset="-122"/>
              </a:rPr>
              <a:t>焊爐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7" name="TextBox 46"/>
          <p:cNvSpPr txBox="1"/>
          <p:nvPr/>
        </p:nvSpPr>
        <p:spPr>
          <a:xfrm>
            <a:off x="5716078" y="2645629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>
                <a:latin typeface="Microsoft YaHei" pitchFamily="34" charset="-122"/>
                <a:ea typeface="Microsoft YaHei" pitchFamily="34" charset="-122"/>
              </a:rPr>
              <a:t>泛</a:t>
            </a:r>
            <a:r>
              <a:rPr lang="zh-CN" altLang="en-US" b="1" dirty="0" smtClean="0">
                <a:latin typeface="Microsoft YaHei" pitchFamily="34" charset="-122"/>
                <a:ea typeface="Microsoft YaHei" pitchFamily="34" charset="-122"/>
              </a:rPr>
              <a:t>用機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" name="右箭头 47"/>
          <p:cNvSpPr/>
          <p:nvPr/>
        </p:nvSpPr>
        <p:spPr>
          <a:xfrm rot="5400000">
            <a:off x="7413368" y="2804067"/>
            <a:ext cx="367349" cy="33279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右箭头 35"/>
          <p:cNvSpPr/>
          <p:nvPr/>
        </p:nvSpPr>
        <p:spPr>
          <a:xfrm>
            <a:off x="1820404" y="1743642"/>
            <a:ext cx="297180" cy="39179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右箭头 36"/>
          <p:cNvSpPr/>
          <p:nvPr/>
        </p:nvSpPr>
        <p:spPr>
          <a:xfrm>
            <a:off x="3447909" y="1767137"/>
            <a:ext cx="280670" cy="39179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右箭头 37"/>
          <p:cNvSpPr/>
          <p:nvPr/>
        </p:nvSpPr>
        <p:spPr>
          <a:xfrm>
            <a:off x="5379579" y="1738562"/>
            <a:ext cx="309880" cy="39179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下箭头 38"/>
          <p:cNvSpPr/>
          <p:nvPr/>
        </p:nvSpPr>
        <p:spPr>
          <a:xfrm rot="16200000">
            <a:off x="7063712" y="1766502"/>
            <a:ext cx="350520" cy="3365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右箭头 39"/>
          <p:cNvSpPr/>
          <p:nvPr/>
        </p:nvSpPr>
        <p:spPr>
          <a:xfrm rot="10800000">
            <a:off x="7060865" y="3615147"/>
            <a:ext cx="252730" cy="39243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31"/>
          <p:cNvSpPr txBox="1"/>
          <p:nvPr/>
        </p:nvSpPr>
        <p:spPr>
          <a:xfrm>
            <a:off x="3991370" y="4374304"/>
            <a:ext cx="1154113" cy="3693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 smtClean="0">
                <a:latin typeface="Microsoft YaHei" pitchFamily="34" charset="-122"/>
                <a:ea typeface="Microsoft YaHei" pitchFamily="34" charset="-122"/>
              </a:rPr>
              <a:t>組装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6" name="右箭头 40"/>
          <p:cNvSpPr/>
          <p:nvPr/>
        </p:nvSpPr>
        <p:spPr>
          <a:xfrm rot="10800000">
            <a:off x="3364025" y="3603812"/>
            <a:ext cx="299720" cy="39243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右箭头 48"/>
          <p:cNvSpPr/>
          <p:nvPr/>
        </p:nvSpPr>
        <p:spPr>
          <a:xfrm rot="10800000">
            <a:off x="5271589" y="3623476"/>
            <a:ext cx="279400" cy="39243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右箭头 52"/>
          <p:cNvSpPr/>
          <p:nvPr/>
        </p:nvSpPr>
        <p:spPr>
          <a:xfrm rot="10800000">
            <a:off x="2004496" y="3579041"/>
            <a:ext cx="296663" cy="39243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Box 54"/>
          <p:cNvSpPr txBox="1"/>
          <p:nvPr/>
        </p:nvSpPr>
        <p:spPr>
          <a:xfrm>
            <a:off x="320781" y="4401656"/>
            <a:ext cx="162877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 smtClean="0">
                <a:latin typeface="Microsoft YaHei" pitchFamily="34" charset="-122"/>
                <a:ea typeface="Microsoft YaHei" pitchFamily="34" charset="-122"/>
              </a:rPr>
              <a:t>成品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815" b="63611" l="938" r="27292"/>
                    </a14:imgEffect>
                  </a14:imgLayer>
                </a14:imgProps>
              </a:ext>
            </a:extLst>
          </a:blip>
          <a:srcRect l="1094" t="14354" r="72132" b="34714"/>
          <a:stretch/>
        </p:blipFill>
        <p:spPr>
          <a:xfrm>
            <a:off x="5906441" y="1288025"/>
            <a:ext cx="898633" cy="123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907" b="40556" l="521" r="31250">
                        <a14:foregroundMark x1="6146" y1="18241" x2="6146" y2="18241"/>
                        <a14:foregroundMark x1="5990" y1="17500" x2="5990" y2="17500"/>
                        <a14:foregroundMark x1="5938" y1="16944" x2="5938" y2="16944"/>
                        <a14:foregroundMark x1="5938" y1="16389" x2="5938" y2="16389"/>
                        <a14:foregroundMark x1="5990" y1="15926" x2="5990" y2="15926"/>
                        <a14:foregroundMark x1="5885" y1="15463" x2="5885" y2="15463"/>
                        <a14:foregroundMark x1="5938" y1="14352" x2="5938" y2="14352"/>
                      </a14:backgroundRemoval>
                    </a14:imgEffect>
                  </a14:imgLayer>
                </a14:imgProps>
              </a:ext>
            </a:extLst>
          </a:blip>
          <a:srcRect l="729" t="13798" r="68538" b="59162"/>
          <a:stretch/>
        </p:blipFill>
        <p:spPr>
          <a:xfrm>
            <a:off x="7564174" y="1298067"/>
            <a:ext cx="999721" cy="1142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2" descr="C:\Users\F1325234\Desktop\A組資料 勿動！感謝\新增資料夾\IMG_20201016_16065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64" y="3373123"/>
            <a:ext cx="986581" cy="98256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3" descr="Cisco cBR-8 Converged Broadband Rou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1" y="3277481"/>
            <a:ext cx="1011647" cy="104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3018" y="1554956"/>
            <a:ext cx="912133" cy="1053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Picture 3" descr="C:\Users\F1325234\Desktop\A組資料 勿動！感謝\圖\IMG_20201020_170008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7599" b="18764"/>
          <a:stretch/>
        </p:blipFill>
        <p:spPr bwMode="auto">
          <a:xfrm>
            <a:off x="7544512" y="3342969"/>
            <a:ext cx="1068547" cy="97517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1"/>
          <p:cNvSpPr txBox="1"/>
          <p:nvPr/>
        </p:nvSpPr>
        <p:spPr>
          <a:xfrm>
            <a:off x="7534927" y="4372159"/>
            <a:ext cx="1154113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b="1" dirty="0" smtClean="0">
                <a:latin typeface="Microsoft YaHei" pitchFamily="34" charset="-122"/>
                <a:ea typeface="Microsoft YaHei" pitchFamily="34" charset="-122"/>
              </a:rPr>
              <a:t>插件</a:t>
            </a:r>
            <a:endParaRPr lang="zh-CN" altLang="en-US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2282" y="3223285"/>
            <a:ext cx="4837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後段製程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/>
          <a:srcRect l="2998" t="23478" r="68697" b="38956"/>
          <a:stretch/>
        </p:blipFill>
        <p:spPr>
          <a:xfrm>
            <a:off x="5786636" y="3283973"/>
            <a:ext cx="1125445" cy="1098018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80988" y="729018"/>
            <a:ext cx="1429825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產線實習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Line 8"/>
          <p:cNvSpPr/>
          <p:nvPr/>
        </p:nvSpPr>
        <p:spPr>
          <a:xfrm>
            <a:off x="321276" y="1192678"/>
            <a:ext cx="1271550" cy="433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8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67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14">
        <p:fade/>
      </p:transition>
    </mc:Choice>
    <mc:Fallback xmlns="">
      <p:transition spd="med" advTm="19814">
        <p:fade/>
      </p:transition>
    </mc:Fallback>
  </mc:AlternateContent>
  <p:timing>
    <p:tnLst>
      <p:par>
        <p:cTn id="1" dur="indefinite" restart="never" nodeType="tmRoot"/>
      </p:par>
    </p:tnLst>
    <p:bldLst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24" grpId="0" animBg="1"/>
      <p:bldP spid="2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42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2"/>
          <p:cNvSpPr txBox="1"/>
          <p:nvPr/>
        </p:nvSpPr>
        <p:spPr>
          <a:xfrm>
            <a:off x="2916827" y="0"/>
            <a:ext cx="2800759" cy="523216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lstStyle/>
          <a:p>
            <a:pPr indent="-342900" algn="ctr" latinLnBrk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實習內容彙報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0988" y="729018"/>
            <a:ext cx="1419993" cy="461661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>
            <a:spAutoFit/>
          </a:bodyPr>
          <a:lstStyle/>
          <a:p>
            <a:pPr indent="-342900" latinLnBrk="1"/>
            <a:r>
              <a:rPr lang="zh-CN" alt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產線實習</a:t>
            </a:r>
            <a:endParaRPr lang="zh-CN" alt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 8"/>
          <p:cNvSpPr/>
          <p:nvPr/>
        </p:nvSpPr>
        <p:spPr>
          <a:xfrm>
            <a:off x="321276" y="1192678"/>
            <a:ext cx="1271550" cy="433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756" b="457"/>
          <a:stretch/>
        </p:blipFill>
        <p:spPr>
          <a:xfrm>
            <a:off x="355126" y="1431681"/>
            <a:ext cx="5364637" cy="2796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" y="1034603"/>
            <a:ext cx="4121007" cy="1779717"/>
          </a:xfrm>
          <a:prstGeom prst="rect">
            <a:avLst/>
          </a:prstGeo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888001F0-24E2-4328-A8E1-95F3D6A2C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776799"/>
            <a:ext cx="3479800" cy="251112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032218" y="3434471"/>
            <a:ext cx="2730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電源模</a:t>
            </a:r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塊處</a:t>
            </a:r>
            <a:r>
              <a:rPr lang="en-US" altLang="zh-CN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PCBA</a:t>
            </a:r>
            <a:r>
              <a:rPr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板切面示意圖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660136" y="1532374"/>
            <a:ext cx="1224940" cy="1686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</a:t>
            </a:r>
            <a:r>
              <a:rPr lang="zh-CN" altLang="en-US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腳</a:t>
            </a:r>
            <a:endParaRPr kumimoji="0" lang="zh-TW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直線單箭頭接點 13"/>
          <p:cNvCxnSpPr/>
          <p:nvPr/>
        </p:nvCxnSpPr>
        <p:spPr bwMode="auto">
          <a:xfrm flipH="1">
            <a:off x="7150554" y="1752600"/>
            <a:ext cx="799646" cy="3213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矩形 14"/>
          <p:cNvSpPr/>
          <p:nvPr/>
        </p:nvSpPr>
        <p:spPr bwMode="auto">
          <a:xfrm>
            <a:off x="5755265" y="2409864"/>
            <a:ext cx="1224940" cy="1686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焊錫</a:t>
            </a:r>
            <a:endParaRPr kumimoji="0" lang="zh-TW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 flipV="1">
            <a:off x="6718300" y="2311401"/>
            <a:ext cx="381000" cy="2031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雲朵形圖說文字 16"/>
          <p:cNvSpPr/>
          <p:nvPr/>
        </p:nvSpPr>
        <p:spPr bwMode="auto">
          <a:xfrm>
            <a:off x="7577075" y="2543734"/>
            <a:ext cx="1566925" cy="796366"/>
          </a:xfrm>
          <a:prstGeom prst="cloudCallout">
            <a:avLst>
              <a:gd name="adj1" fmla="val -25183"/>
              <a:gd name="adj2" fmla="val -7568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內部接連多</a:t>
            </a:r>
            <a:r>
              <a:rPr lang="zh-CN" altLang="en-US" sz="105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層</a:t>
            </a:r>
            <a:r>
              <a:rPr lang="zh-CN" altLang="en-US" sz="105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銅箔，熱量散失</a:t>
            </a:r>
            <a:r>
              <a:rPr lang="zh-CN" altLang="en-US" sz="105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太快</a:t>
            </a:r>
            <a:endParaRPr lang="zh-TW" altLang="en-US" sz="105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向右箭號 24"/>
          <p:cNvSpPr/>
          <p:nvPr/>
        </p:nvSpPr>
        <p:spPr bwMode="auto">
          <a:xfrm rot="880980">
            <a:off x="4707550" y="2028006"/>
            <a:ext cx="923142" cy="296179"/>
          </a:xfrm>
          <a:prstGeom prst="rightArrow">
            <a:avLst>
              <a:gd name="adj1" fmla="val 50000"/>
              <a:gd name="adj2" fmla="val 62564"/>
            </a:avLst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sp>
        <p:nvSpPr>
          <p:cNvPr id="28" name="向右箭號 27"/>
          <p:cNvSpPr/>
          <p:nvPr/>
        </p:nvSpPr>
        <p:spPr bwMode="auto">
          <a:xfrm rot="20014517">
            <a:off x="4706729" y="3272972"/>
            <a:ext cx="922308" cy="297721"/>
          </a:xfrm>
          <a:prstGeom prst="rightArrow">
            <a:avLst>
              <a:gd name="adj1" fmla="val 50000"/>
              <a:gd name="adj2" fmla="val 50037"/>
            </a:avLst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 Black" pitchFamily="34" charset="0"/>
              <a:ea typeface="華康粗黑體" pitchFamily="1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2993886"/>
            <a:ext cx="4120365" cy="19743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00D90-E268-4470-9035-BFDC22D51E95}" type="slidenum">
              <a:rPr lang="zh-TW" altLang="en-US" smtClean="0"/>
              <a:pPr/>
              <a:t>9</a:t>
            </a:fld>
            <a:r>
              <a:rPr lang="en-US" altLang="zh-TW" smtClean="0"/>
              <a:t>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30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9"/>
    </mc:Choice>
    <mc:Fallback xmlns="">
      <p:transition spd="slow" advTm="1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7" grpId="0" animBg="1"/>
      <p:bldP spid="25" grpId="0" animBg="1"/>
      <p:bldP spid="28" grpId="0" animBg="1"/>
    </p:bld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PMingLiU"/>
        <a:cs typeface=""/>
      </a:majorFont>
      <a:minorFont>
        <a:latin typeface="Times New Roman"/>
        <a:ea typeface="P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 Black" pitchFamily="34" charset="0"/>
            <a:ea typeface="華康粗黑體" pitchFamily="1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 Black" pitchFamily="34" charset="0"/>
            <a:ea typeface="華康粗黑體" pitchFamily="1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8499</TotalTime>
  <Words>1058</Words>
  <Application>Microsoft Office PowerPoint</Application>
  <PresentationFormat>如螢幕大小 (16:9)</PresentationFormat>
  <Paragraphs>247</Paragraphs>
  <Slides>23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41" baseType="lpstr">
      <vt:lpstr>微軟正黑體</vt:lpstr>
      <vt:lpstr>微軟正黑體</vt:lpstr>
      <vt:lpstr>Microsoft YaHei UI</vt:lpstr>
      <vt:lpstr>新細明體</vt:lpstr>
      <vt:lpstr>新細明體</vt:lpstr>
      <vt:lpstr>SimHei</vt:lpstr>
      <vt:lpstr>華康粗黑體</vt:lpstr>
      <vt:lpstr>思源黑体 CN Normal</vt:lpstr>
      <vt:lpstr>宋体</vt:lpstr>
      <vt:lpstr>微软雅黑</vt:lpstr>
      <vt:lpstr>微软雅黑</vt:lpstr>
      <vt:lpstr>微软雅黑 Light</vt:lpstr>
      <vt:lpstr>Arial</vt:lpstr>
      <vt:lpstr>Arial Black</vt:lpstr>
      <vt:lpstr>Calibri</vt:lpstr>
      <vt:lpstr>Times New Roman</vt:lpstr>
      <vt:lpstr>Wingdings</vt:lpstr>
      <vt:lpstr>預設簡報設計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Administrator</cp:lastModifiedBy>
  <cp:revision>797</cp:revision>
  <dcterms:created xsi:type="dcterms:W3CDTF">2017-05-22T03:54:00Z</dcterms:created>
  <dcterms:modified xsi:type="dcterms:W3CDTF">2020-12-30T09:18:25Z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